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10693400" cy="7556500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6" d="100"/>
          <a:sy n="96" d="100"/>
        </p:scale>
        <p:origin x="1566" y="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6958448" y="6988725"/>
            <a:ext cx="88900" cy="62865"/>
          </a:xfrm>
          <a:custGeom>
            <a:avLst/>
            <a:gdLst/>
            <a:ahLst/>
            <a:cxnLst/>
            <a:rect l="l" t="t" r="r" b="b"/>
            <a:pathLst>
              <a:path w="88900" h="62865">
                <a:moveTo>
                  <a:pt x="0" y="62378"/>
                </a:moveTo>
                <a:lnTo>
                  <a:pt x="88369" y="62378"/>
                </a:lnTo>
                <a:lnTo>
                  <a:pt x="88369" y="0"/>
                </a:lnTo>
                <a:lnTo>
                  <a:pt x="0" y="0"/>
                </a:lnTo>
                <a:lnTo>
                  <a:pt x="0" y="62378"/>
                </a:lnTo>
                <a:close/>
              </a:path>
            </a:pathLst>
          </a:custGeom>
          <a:ln w="10396">
            <a:solidFill>
              <a:srgbClr val="ADADE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6794893" y="6980585"/>
            <a:ext cx="52705" cy="78740"/>
          </a:xfrm>
          <a:custGeom>
            <a:avLst/>
            <a:gdLst/>
            <a:ahLst/>
            <a:cxnLst/>
            <a:rect l="l" t="t" r="r" b="b"/>
            <a:pathLst>
              <a:path w="52704" h="78740">
                <a:moveTo>
                  <a:pt x="52184" y="0"/>
                </a:moveTo>
                <a:lnTo>
                  <a:pt x="0" y="39132"/>
                </a:lnTo>
                <a:lnTo>
                  <a:pt x="52184" y="78266"/>
                </a:lnTo>
                <a:lnTo>
                  <a:pt x="52184" y="0"/>
                </a:lnTo>
                <a:close/>
              </a:path>
            </a:pathLst>
          </a:custGeom>
          <a:solidFill>
            <a:srgbClr val="D6D6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7160145" y="6980585"/>
            <a:ext cx="52705" cy="78740"/>
          </a:xfrm>
          <a:custGeom>
            <a:avLst/>
            <a:gdLst/>
            <a:ahLst/>
            <a:cxnLst/>
            <a:rect l="l" t="t" r="r" b="b"/>
            <a:pathLst>
              <a:path w="52704" h="78740">
                <a:moveTo>
                  <a:pt x="0" y="0"/>
                </a:moveTo>
                <a:lnTo>
                  <a:pt x="0" y="78266"/>
                </a:lnTo>
                <a:lnTo>
                  <a:pt x="52171" y="39132"/>
                </a:lnTo>
                <a:lnTo>
                  <a:pt x="0" y="0"/>
                </a:lnTo>
                <a:close/>
              </a:path>
            </a:pathLst>
          </a:custGeom>
          <a:solidFill>
            <a:srgbClr val="D6D6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7473274" y="6967542"/>
            <a:ext cx="131445" cy="104775"/>
          </a:xfrm>
          <a:custGeom>
            <a:avLst/>
            <a:gdLst/>
            <a:ahLst/>
            <a:cxnLst/>
            <a:rect l="l" t="t" r="r" b="b"/>
            <a:pathLst>
              <a:path w="131445" h="104775">
                <a:moveTo>
                  <a:pt x="0" y="104354"/>
                </a:moveTo>
                <a:lnTo>
                  <a:pt x="88370" y="104354"/>
                </a:lnTo>
                <a:lnTo>
                  <a:pt x="88370" y="41975"/>
                </a:lnTo>
                <a:lnTo>
                  <a:pt x="0" y="41975"/>
                </a:lnTo>
                <a:lnTo>
                  <a:pt x="0" y="104354"/>
                </a:lnTo>
                <a:close/>
              </a:path>
              <a:path w="131445" h="104775">
                <a:moveTo>
                  <a:pt x="21552" y="41742"/>
                </a:moveTo>
                <a:lnTo>
                  <a:pt x="21552" y="20871"/>
                </a:lnTo>
                <a:lnTo>
                  <a:pt x="110252" y="20871"/>
                </a:lnTo>
                <a:lnTo>
                  <a:pt x="110252" y="83483"/>
                </a:lnTo>
                <a:lnTo>
                  <a:pt x="89382" y="83483"/>
                </a:lnTo>
              </a:path>
              <a:path w="131445" h="104775">
                <a:moveTo>
                  <a:pt x="42423" y="20871"/>
                </a:moveTo>
                <a:lnTo>
                  <a:pt x="42423" y="0"/>
                </a:lnTo>
                <a:lnTo>
                  <a:pt x="131126" y="0"/>
                </a:lnTo>
                <a:lnTo>
                  <a:pt x="131126" y="62612"/>
                </a:lnTo>
                <a:lnTo>
                  <a:pt x="110252" y="62612"/>
                </a:lnTo>
              </a:path>
            </a:pathLst>
          </a:custGeom>
          <a:ln w="10396">
            <a:solidFill>
              <a:srgbClr val="ADADE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7343508" y="6980585"/>
            <a:ext cx="417830" cy="78740"/>
          </a:xfrm>
          <a:custGeom>
            <a:avLst/>
            <a:gdLst/>
            <a:ahLst/>
            <a:cxnLst/>
            <a:rect l="l" t="t" r="r" b="b"/>
            <a:pathLst>
              <a:path w="417829" h="78740">
                <a:moveTo>
                  <a:pt x="52184" y="0"/>
                </a:moveTo>
                <a:lnTo>
                  <a:pt x="0" y="39132"/>
                </a:lnTo>
                <a:lnTo>
                  <a:pt x="52184" y="78266"/>
                </a:lnTo>
                <a:lnTo>
                  <a:pt x="52184" y="0"/>
                </a:lnTo>
                <a:close/>
              </a:path>
              <a:path w="417829" h="78740">
                <a:moveTo>
                  <a:pt x="365239" y="0"/>
                </a:moveTo>
                <a:lnTo>
                  <a:pt x="365239" y="78266"/>
                </a:lnTo>
                <a:lnTo>
                  <a:pt x="417423" y="39132"/>
                </a:lnTo>
                <a:lnTo>
                  <a:pt x="365239" y="0"/>
                </a:lnTo>
                <a:close/>
              </a:path>
            </a:pathLst>
          </a:custGeom>
          <a:solidFill>
            <a:srgbClr val="D6D6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g object 21"/>
          <p:cNvSpPr/>
          <p:nvPr/>
        </p:nvSpPr>
        <p:spPr>
          <a:xfrm>
            <a:off x="8074734" y="6993630"/>
            <a:ext cx="78740" cy="0"/>
          </a:xfrm>
          <a:custGeom>
            <a:avLst/>
            <a:gdLst/>
            <a:ahLst/>
            <a:cxnLst/>
            <a:rect l="l" t="t" r="r" b="b"/>
            <a:pathLst>
              <a:path w="78740">
                <a:moveTo>
                  <a:pt x="0" y="0"/>
                </a:moveTo>
                <a:lnTo>
                  <a:pt x="78267" y="0"/>
                </a:lnTo>
              </a:path>
            </a:pathLst>
          </a:custGeom>
          <a:ln w="15594">
            <a:solidFill>
              <a:srgbClr val="ADADE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g object 22"/>
          <p:cNvSpPr/>
          <p:nvPr/>
        </p:nvSpPr>
        <p:spPr>
          <a:xfrm>
            <a:off x="7892122" y="6980585"/>
            <a:ext cx="417830" cy="78740"/>
          </a:xfrm>
          <a:custGeom>
            <a:avLst/>
            <a:gdLst/>
            <a:ahLst/>
            <a:cxnLst/>
            <a:rect l="l" t="t" r="r" b="b"/>
            <a:pathLst>
              <a:path w="417829" h="78740">
                <a:moveTo>
                  <a:pt x="52171" y="0"/>
                </a:moveTo>
                <a:lnTo>
                  <a:pt x="0" y="39132"/>
                </a:lnTo>
                <a:lnTo>
                  <a:pt x="52171" y="78266"/>
                </a:lnTo>
                <a:lnTo>
                  <a:pt x="52171" y="0"/>
                </a:lnTo>
                <a:close/>
              </a:path>
              <a:path w="417829" h="78740">
                <a:moveTo>
                  <a:pt x="365239" y="0"/>
                </a:moveTo>
                <a:lnTo>
                  <a:pt x="365239" y="78266"/>
                </a:lnTo>
                <a:lnTo>
                  <a:pt x="417410" y="39132"/>
                </a:lnTo>
                <a:lnTo>
                  <a:pt x="365239" y="0"/>
                </a:lnTo>
                <a:close/>
              </a:path>
            </a:pathLst>
          </a:custGeom>
          <a:solidFill>
            <a:srgbClr val="D6D6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bg object 23"/>
          <p:cNvSpPr/>
          <p:nvPr/>
        </p:nvSpPr>
        <p:spPr>
          <a:xfrm>
            <a:off x="8048646" y="6967541"/>
            <a:ext cx="104775" cy="104775"/>
          </a:xfrm>
          <a:custGeom>
            <a:avLst/>
            <a:gdLst/>
            <a:ahLst/>
            <a:cxnLst/>
            <a:rect l="l" t="t" r="r" b="b"/>
            <a:pathLst>
              <a:path w="104775" h="104775">
                <a:moveTo>
                  <a:pt x="0" y="0"/>
                </a:moveTo>
                <a:lnTo>
                  <a:pt x="78264" y="0"/>
                </a:lnTo>
              </a:path>
              <a:path w="104775" h="104775">
                <a:moveTo>
                  <a:pt x="26088" y="52177"/>
                </a:moveTo>
                <a:lnTo>
                  <a:pt x="104355" y="52177"/>
                </a:lnTo>
              </a:path>
              <a:path w="104775" h="104775">
                <a:moveTo>
                  <a:pt x="0" y="78265"/>
                </a:moveTo>
                <a:lnTo>
                  <a:pt x="78264" y="78265"/>
                </a:lnTo>
              </a:path>
              <a:path w="104775" h="104775">
                <a:moveTo>
                  <a:pt x="26088" y="104354"/>
                </a:moveTo>
                <a:lnTo>
                  <a:pt x="104355" y="104354"/>
                </a:lnTo>
              </a:path>
            </a:pathLst>
          </a:custGeom>
          <a:ln w="15594">
            <a:solidFill>
              <a:srgbClr val="D6D6F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bg object 24"/>
          <p:cNvSpPr/>
          <p:nvPr/>
        </p:nvSpPr>
        <p:spPr>
          <a:xfrm>
            <a:off x="8597261" y="6967541"/>
            <a:ext cx="104775" cy="52705"/>
          </a:xfrm>
          <a:custGeom>
            <a:avLst/>
            <a:gdLst/>
            <a:ahLst/>
            <a:cxnLst/>
            <a:rect l="l" t="t" r="r" b="b"/>
            <a:pathLst>
              <a:path w="104775" h="52704">
                <a:moveTo>
                  <a:pt x="0" y="0"/>
                </a:moveTo>
                <a:lnTo>
                  <a:pt x="78264" y="0"/>
                </a:lnTo>
              </a:path>
              <a:path w="104775" h="52704">
                <a:moveTo>
                  <a:pt x="26088" y="26088"/>
                </a:moveTo>
                <a:lnTo>
                  <a:pt x="104355" y="26088"/>
                </a:lnTo>
              </a:path>
              <a:path w="104775" h="52704">
                <a:moveTo>
                  <a:pt x="26088" y="52177"/>
                </a:moveTo>
                <a:lnTo>
                  <a:pt x="104355" y="52177"/>
                </a:lnTo>
              </a:path>
            </a:pathLst>
          </a:custGeom>
          <a:ln w="15594">
            <a:solidFill>
              <a:srgbClr val="ADADE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bg object 25"/>
          <p:cNvSpPr/>
          <p:nvPr/>
        </p:nvSpPr>
        <p:spPr>
          <a:xfrm>
            <a:off x="8440737" y="6980585"/>
            <a:ext cx="417830" cy="78740"/>
          </a:xfrm>
          <a:custGeom>
            <a:avLst/>
            <a:gdLst/>
            <a:ahLst/>
            <a:cxnLst/>
            <a:rect l="l" t="t" r="r" b="b"/>
            <a:pathLst>
              <a:path w="417829" h="78740">
                <a:moveTo>
                  <a:pt x="52171" y="0"/>
                </a:moveTo>
                <a:lnTo>
                  <a:pt x="0" y="39132"/>
                </a:lnTo>
                <a:lnTo>
                  <a:pt x="52171" y="78266"/>
                </a:lnTo>
                <a:lnTo>
                  <a:pt x="52171" y="0"/>
                </a:lnTo>
                <a:close/>
              </a:path>
              <a:path w="417829" h="78740">
                <a:moveTo>
                  <a:pt x="365239" y="0"/>
                </a:moveTo>
                <a:lnTo>
                  <a:pt x="365239" y="78266"/>
                </a:lnTo>
                <a:lnTo>
                  <a:pt x="417410" y="39132"/>
                </a:lnTo>
                <a:lnTo>
                  <a:pt x="365239" y="0"/>
                </a:lnTo>
                <a:close/>
              </a:path>
            </a:pathLst>
          </a:custGeom>
          <a:solidFill>
            <a:srgbClr val="D6D6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bg object 26"/>
          <p:cNvSpPr/>
          <p:nvPr/>
        </p:nvSpPr>
        <p:spPr>
          <a:xfrm>
            <a:off x="8597261" y="7045807"/>
            <a:ext cx="104775" cy="26670"/>
          </a:xfrm>
          <a:custGeom>
            <a:avLst/>
            <a:gdLst/>
            <a:ahLst/>
            <a:cxnLst/>
            <a:rect l="l" t="t" r="r" b="b"/>
            <a:pathLst>
              <a:path w="104775" h="26670">
                <a:moveTo>
                  <a:pt x="0" y="0"/>
                </a:moveTo>
                <a:lnTo>
                  <a:pt x="78264" y="0"/>
                </a:lnTo>
              </a:path>
              <a:path w="104775" h="26670">
                <a:moveTo>
                  <a:pt x="26088" y="26088"/>
                </a:moveTo>
                <a:lnTo>
                  <a:pt x="104355" y="26088"/>
                </a:lnTo>
              </a:path>
            </a:pathLst>
          </a:custGeom>
          <a:ln w="15594">
            <a:solidFill>
              <a:srgbClr val="D6D6F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bg object 27"/>
          <p:cNvSpPr/>
          <p:nvPr/>
        </p:nvSpPr>
        <p:spPr>
          <a:xfrm>
            <a:off x="9015458" y="6967542"/>
            <a:ext cx="130810" cy="104775"/>
          </a:xfrm>
          <a:custGeom>
            <a:avLst/>
            <a:gdLst/>
            <a:ahLst/>
            <a:cxnLst/>
            <a:rect l="l" t="t" r="r" b="b"/>
            <a:pathLst>
              <a:path w="130809" h="104775">
                <a:moveTo>
                  <a:pt x="26088" y="0"/>
                </a:moveTo>
                <a:lnTo>
                  <a:pt x="104354" y="0"/>
                </a:lnTo>
              </a:path>
              <a:path w="130809" h="104775">
                <a:moveTo>
                  <a:pt x="52176" y="26088"/>
                </a:moveTo>
                <a:lnTo>
                  <a:pt x="130442" y="26088"/>
                </a:lnTo>
              </a:path>
              <a:path w="130809" h="104775">
                <a:moveTo>
                  <a:pt x="52176" y="52177"/>
                </a:moveTo>
                <a:lnTo>
                  <a:pt x="130442" y="52177"/>
                </a:lnTo>
              </a:path>
              <a:path w="130809" h="104775">
                <a:moveTo>
                  <a:pt x="0" y="78265"/>
                </a:moveTo>
                <a:lnTo>
                  <a:pt x="104354" y="78265"/>
                </a:lnTo>
              </a:path>
              <a:path w="130809" h="104775">
                <a:moveTo>
                  <a:pt x="52176" y="104354"/>
                </a:moveTo>
                <a:lnTo>
                  <a:pt x="130442" y="104354"/>
                </a:lnTo>
              </a:path>
            </a:pathLst>
          </a:custGeom>
          <a:ln w="15594">
            <a:solidFill>
              <a:srgbClr val="ADADE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bg object 28"/>
          <p:cNvSpPr/>
          <p:nvPr/>
        </p:nvSpPr>
        <p:spPr>
          <a:xfrm>
            <a:off x="9250257" y="6993630"/>
            <a:ext cx="104775" cy="52705"/>
          </a:xfrm>
          <a:custGeom>
            <a:avLst/>
            <a:gdLst/>
            <a:ahLst/>
            <a:cxnLst/>
            <a:rect l="l" t="t" r="r" b="b"/>
            <a:pathLst>
              <a:path w="104775" h="52704">
                <a:moveTo>
                  <a:pt x="0" y="0"/>
                </a:moveTo>
                <a:lnTo>
                  <a:pt x="78264" y="0"/>
                </a:lnTo>
              </a:path>
              <a:path w="104775" h="52704">
                <a:moveTo>
                  <a:pt x="26085" y="26088"/>
                </a:moveTo>
                <a:lnTo>
                  <a:pt x="104352" y="26088"/>
                </a:lnTo>
              </a:path>
              <a:path w="104775" h="52704">
                <a:moveTo>
                  <a:pt x="26085" y="52177"/>
                </a:moveTo>
                <a:lnTo>
                  <a:pt x="104352" y="52177"/>
                </a:lnTo>
              </a:path>
            </a:pathLst>
          </a:custGeom>
          <a:ln w="15594">
            <a:solidFill>
              <a:srgbClr val="ADADE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bg object 29"/>
          <p:cNvSpPr/>
          <p:nvPr/>
        </p:nvSpPr>
        <p:spPr>
          <a:xfrm>
            <a:off x="9198078" y="6954497"/>
            <a:ext cx="0" cy="130810"/>
          </a:xfrm>
          <a:custGeom>
            <a:avLst/>
            <a:gdLst/>
            <a:ahLst/>
            <a:cxnLst/>
            <a:rect l="l" t="t" r="r" b="b"/>
            <a:pathLst>
              <a:path h="130809">
                <a:moveTo>
                  <a:pt x="0" y="130441"/>
                </a:moveTo>
                <a:lnTo>
                  <a:pt x="0" y="0"/>
                </a:lnTo>
              </a:path>
            </a:pathLst>
          </a:custGeom>
          <a:ln w="10396">
            <a:solidFill>
              <a:srgbClr val="D6D6F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bg object 30"/>
          <p:cNvSpPr/>
          <p:nvPr/>
        </p:nvSpPr>
        <p:spPr>
          <a:xfrm>
            <a:off x="9696322" y="6970531"/>
            <a:ext cx="110333" cy="10916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bg object 31"/>
          <p:cNvSpPr/>
          <p:nvPr/>
        </p:nvSpPr>
        <p:spPr>
          <a:xfrm>
            <a:off x="9501467" y="6962344"/>
            <a:ext cx="146056" cy="1147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bg object 32"/>
          <p:cNvSpPr/>
          <p:nvPr/>
        </p:nvSpPr>
        <p:spPr>
          <a:xfrm>
            <a:off x="9845837" y="6962344"/>
            <a:ext cx="146054" cy="1147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bg object 33"/>
          <p:cNvSpPr/>
          <p:nvPr/>
        </p:nvSpPr>
        <p:spPr>
          <a:xfrm>
            <a:off x="613829" y="228596"/>
            <a:ext cx="9465742" cy="62591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bg object 34"/>
          <p:cNvSpPr/>
          <p:nvPr/>
        </p:nvSpPr>
        <p:spPr>
          <a:xfrm>
            <a:off x="856470" y="456583"/>
            <a:ext cx="84351" cy="84351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bg object 35"/>
          <p:cNvSpPr/>
          <p:nvPr/>
        </p:nvSpPr>
        <p:spPr>
          <a:xfrm>
            <a:off x="960014" y="456583"/>
            <a:ext cx="84351" cy="84351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bg object 36"/>
          <p:cNvSpPr/>
          <p:nvPr/>
        </p:nvSpPr>
        <p:spPr>
          <a:xfrm>
            <a:off x="1063532" y="456583"/>
            <a:ext cx="84351" cy="84351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bg object 37"/>
          <p:cNvSpPr/>
          <p:nvPr/>
        </p:nvSpPr>
        <p:spPr>
          <a:xfrm>
            <a:off x="1167076" y="456583"/>
            <a:ext cx="84351" cy="84351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bg object 38"/>
          <p:cNvSpPr/>
          <p:nvPr/>
        </p:nvSpPr>
        <p:spPr>
          <a:xfrm>
            <a:off x="1270593" y="456583"/>
            <a:ext cx="84351" cy="84351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bg object 39"/>
          <p:cNvSpPr/>
          <p:nvPr/>
        </p:nvSpPr>
        <p:spPr>
          <a:xfrm>
            <a:off x="1374136" y="456583"/>
            <a:ext cx="84351" cy="84351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bg object 40"/>
          <p:cNvSpPr/>
          <p:nvPr/>
        </p:nvSpPr>
        <p:spPr>
          <a:xfrm>
            <a:off x="1477653" y="456583"/>
            <a:ext cx="84351" cy="84351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bg object 41"/>
          <p:cNvSpPr/>
          <p:nvPr/>
        </p:nvSpPr>
        <p:spPr>
          <a:xfrm>
            <a:off x="1581196" y="456583"/>
            <a:ext cx="84351" cy="84351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bg object 42"/>
          <p:cNvSpPr/>
          <p:nvPr/>
        </p:nvSpPr>
        <p:spPr>
          <a:xfrm>
            <a:off x="1684714" y="456583"/>
            <a:ext cx="84351" cy="84351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13625" y="825832"/>
            <a:ext cx="9466148" cy="3670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50" b="0" i="1">
                <a:solidFill>
                  <a:schemeClr val="bg1"/>
                </a:solidFill>
                <a:latin typeface="Bookman Uralic"/>
                <a:cs typeface="Bookman Uralic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1640"/>
            <a:ext cx="7485380" cy="18891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12/5/2022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00" b="0" i="1">
                <a:solidFill>
                  <a:schemeClr val="tx1"/>
                </a:solidFill>
                <a:latin typeface="Bookman Uralic"/>
                <a:cs typeface="Bookman Uralic"/>
              </a:defRPr>
            </a:lvl1pPr>
          </a:lstStyle>
          <a:p>
            <a:pPr marL="38100">
              <a:lnSpc>
                <a:spcPct val="100000"/>
              </a:lnSpc>
              <a:spcBef>
                <a:spcPts val="50"/>
              </a:spcBef>
            </a:pPr>
            <a:fld id="{81D60167-4931-47E6-BA6A-407CBD079E47}" type="slidenum">
              <a:rPr spc="10" dirty="0"/>
              <a:t>‹#›</a:t>
            </a:fld>
            <a:r>
              <a:rPr spc="-165" dirty="0"/>
              <a:t> </a:t>
            </a:r>
            <a:r>
              <a:rPr spc="10" dirty="0"/>
              <a:t>/</a:t>
            </a:r>
            <a:r>
              <a:rPr spc="-160" dirty="0"/>
              <a:t> </a:t>
            </a:r>
            <a:r>
              <a:rPr spc="10" dirty="0"/>
              <a:t>27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50" b="0" i="1">
                <a:solidFill>
                  <a:schemeClr val="bg1"/>
                </a:solidFill>
                <a:latin typeface="Bookman Uralic"/>
                <a:cs typeface="Bookman Uralic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850" b="0" i="1">
                <a:solidFill>
                  <a:schemeClr val="tx1"/>
                </a:solidFill>
                <a:latin typeface="URW Gothic"/>
                <a:cs typeface="URW Gothic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12/5/2022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00" b="0" i="1">
                <a:solidFill>
                  <a:schemeClr val="tx1"/>
                </a:solidFill>
                <a:latin typeface="Bookman Uralic"/>
                <a:cs typeface="Bookman Uralic"/>
              </a:defRPr>
            </a:lvl1pPr>
          </a:lstStyle>
          <a:p>
            <a:pPr marL="38100">
              <a:lnSpc>
                <a:spcPct val="100000"/>
              </a:lnSpc>
              <a:spcBef>
                <a:spcPts val="50"/>
              </a:spcBef>
            </a:pPr>
            <a:fld id="{81D60167-4931-47E6-BA6A-407CBD079E47}" type="slidenum">
              <a:rPr spc="10" dirty="0"/>
              <a:t>‹#›</a:t>
            </a:fld>
            <a:r>
              <a:rPr spc="-165" dirty="0"/>
              <a:t> </a:t>
            </a:r>
            <a:r>
              <a:rPr spc="10" dirty="0"/>
              <a:t>/</a:t>
            </a:r>
            <a:r>
              <a:rPr spc="-160" dirty="0"/>
              <a:t> </a:t>
            </a:r>
            <a:r>
              <a:rPr spc="10" dirty="0"/>
              <a:t>27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50" b="0" i="1">
                <a:solidFill>
                  <a:schemeClr val="bg1"/>
                </a:solidFill>
                <a:latin typeface="Bookman Uralic"/>
                <a:cs typeface="Bookman Uralic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34670" y="1737995"/>
            <a:ext cx="4651629" cy="498729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507101" y="1737995"/>
            <a:ext cx="4651629" cy="498729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12/5/2022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00" b="0" i="1">
                <a:solidFill>
                  <a:schemeClr val="tx1"/>
                </a:solidFill>
                <a:latin typeface="Bookman Uralic"/>
                <a:cs typeface="Bookman Uralic"/>
              </a:defRPr>
            </a:lvl1pPr>
          </a:lstStyle>
          <a:p>
            <a:pPr marL="38100">
              <a:lnSpc>
                <a:spcPct val="100000"/>
              </a:lnSpc>
              <a:spcBef>
                <a:spcPts val="50"/>
              </a:spcBef>
            </a:pPr>
            <a:fld id="{81D60167-4931-47E6-BA6A-407CBD079E47}" type="slidenum">
              <a:rPr spc="10" dirty="0"/>
              <a:t>‹#›</a:t>
            </a:fld>
            <a:r>
              <a:rPr spc="-165" dirty="0"/>
              <a:t> </a:t>
            </a:r>
            <a:r>
              <a:rPr spc="10" dirty="0"/>
              <a:t>/</a:t>
            </a:r>
            <a:r>
              <a:rPr spc="-160" dirty="0"/>
              <a:t> </a:t>
            </a:r>
            <a:r>
              <a:rPr spc="10" dirty="0"/>
              <a:t>27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50" b="0" i="1">
                <a:solidFill>
                  <a:schemeClr val="bg1"/>
                </a:solidFill>
                <a:latin typeface="Bookman Uralic"/>
                <a:cs typeface="Bookman Uralic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12/5/2022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00" b="0" i="1">
                <a:solidFill>
                  <a:schemeClr val="tx1"/>
                </a:solidFill>
                <a:latin typeface="Bookman Uralic"/>
                <a:cs typeface="Bookman Uralic"/>
              </a:defRPr>
            </a:lvl1pPr>
          </a:lstStyle>
          <a:p>
            <a:pPr marL="38100">
              <a:lnSpc>
                <a:spcPct val="100000"/>
              </a:lnSpc>
              <a:spcBef>
                <a:spcPts val="50"/>
              </a:spcBef>
            </a:pPr>
            <a:fld id="{81D60167-4931-47E6-BA6A-407CBD079E47}" type="slidenum">
              <a:rPr spc="10" dirty="0"/>
              <a:t>‹#›</a:t>
            </a:fld>
            <a:r>
              <a:rPr spc="-165" dirty="0"/>
              <a:t> </a:t>
            </a:r>
            <a:r>
              <a:rPr spc="10" dirty="0"/>
              <a:t>/</a:t>
            </a:r>
            <a:r>
              <a:rPr spc="-160" dirty="0"/>
              <a:t> </a:t>
            </a:r>
            <a:r>
              <a:rPr spc="10" dirty="0"/>
              <a:t>27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12/5/2022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00" b="0" i="1">
                <a:solidFill>
                  <a:schemeClr val="tx1"/>
                </a:solidFill>
                <a:latin typeface="Bookman Uralic"/>
                <a:cs typeface="Bookman Uralic"/>
              </a:defRPr>
            </a:lvl1pPr>
          </a:lstStyle>
          <a:p>
            <a:pPr marL="38100">
              <a:lnSpc>
                <a:spcPct val="100000"/>
              </a:lnSpc>
              <a:spcBef>
                <a:spcPts val="50"/>
              </a:spcBef>
            </a:pPr>
            <a:fld id="{81D60167-4931-47E6-BA6A-407CBD079E47}" type="slidenum">
              <a:rPr spc="10" dirty="0"/>
              <a:t>‹#›</a:t>
            </a:fld>
            <a:r>
              <a:rPr spc="-165" dirty="0"/>
              <a:t> </a:t>
            </a:r>
            <a:r>
              <a:rPr spc="10" dirty="0"/>
              <a:t>/</a:t>
            </a:r>
            <a:r>
              <a:rPr spc="-160" dirty="0"/>
              <a:t> </a:t>
            </a:r>
            <a:r>
              <a:rPr spc="10" dirty="0"/>
              <a:t>27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6958448" y="6988725"/>
            <a:ext cx="88900" cy="62865"/>
          </a:xfrm>
          <a:custGeom>
            <a:avLst/>
            <a:gdLst/>
            <a:ahLst/>
            <a:cxnLst/>
            <a:rect l="l" t="t" r="r" b="b"/>
            <a:pathLst>
              <a:path w="88900" h="62865">
                <a:moveTo>
                  <a:pt x="0" y="62378"/>
                </a:moveTo>
                <a:lnTo>
                  <a:pt x="88369" y="62378"/>
                </a:lnTo>
                <a:lnTo>
                  <a:pt x="88369" y="0"/>
                </a:lnTo>
                <a:lnTo>
                  <a:pt x="0" y="0"/>
                </a:lnTo>
                <a:lnTo>
                  <a:pt x="0" y="62378"/>
                </a:lnTo>
                <a:close/>
              </a:path>
            </a:pathLst>
          </a:custGeom>
          <a:ln w="10396">
            <a:solidFill>
              <a:srgbClr val="ADADE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6794893" y="6980585"/>
            <a:ext cx="52705" cy="78740"/>
          </a:xfrm>
          <a:custGeom>
            <a:avLst/>
            <a:gdLst/>
            <a:ahLst/>
            <a:cxnLst/>
            <a:rect l="l" t="t" r="r" b="b"/>
            <a:pathLst>
              <a:path w="52704" h="78740">
                <a:moveTo>
                  <a:pt x="52184" y="0"/>
                </a:moveTo>
                <a:lnTo>
                  <a:pt x="0" y="39132"/>
                </a:lnTo>
                <a:lnTo>
                  <a:pt x="52184" y="78266"/>
                </a:lnTo>
                <a:lnTo>
                  <a:pt x="52184" y="0"/>
                </a:lnTo>
                <a:close/>
              </a:path>
            </a:pathLst>
          </a:custGeom>
          <a:solidFill>
            <a:srgbClr val="D6D6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7160145" y="6980585"/>
            <a:ext cx="52705" cy="78740"/>
          </a:xfrm>
          <a:custGeom>
            <a:avLst/>
            <a:gdLst/>
            <a:ahLst/>
            <a:cxnLst/>
            <a:rect l="l" t="t" r="r" b="b"/>
            <a:pathLst>
              <a:path w="52704" h="78740">
                <a:moveTo>
                  <a:pt x="0" y="0"/>
                </a:moveTo>
                <a:lnTo>
                  <a:pt x="0" y="78266"/>
                </a:lnTo>
                <a:lnTo>
                  <a:pt x="52171" y="39132"/>
                </a:lnTo>
                <a:lnTo>
                  <a:pt x="0" y="0"/>
                </a:lnTo>
                <a:close/>
              </a:path>
            </a:pathLst>
          </a:custGeom>
          <a:solidFill>
            <a:srgbClr val="D6D6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7473274" y="6967542"/>
            <a:ext cx="131445" cy="104775"/>
          </a:xfrm>
          <a:custGeom>
            <a:avLst/>
            <a:gdLst/>
            <a:ahLst/>
            <a:cxnLst/>
            <a:rect l="l" t="t" r="r" b="b"/>
            <a:pathLst>
              <a:path w="131445" h="104775">
                <a:moveTo>
                  <a:pt x="0" y="104354"/>
                </a:moveTo>
                <a:lnTo>
                  <a:pt x="88370" y="104354"/>
                </a:lnTo>
                <a:lnTo>
                  <a:pt x="88370" y="41975"/>
                </a:lnTo>
                <a:lnTo>
                  <a:pt x="0" y="41975"/>
                </a:lnTo>
                <a:lnTo>
                  <a:pt x="0" y="104354"/>
                </a:lnTo>
                <a:close/>
              </a:path>
              <a:path w="131445" h="104775">
                <a:moveTo>
                  <a:pt x="21552" y="41742"/>
                </a:moveTo>
                <a:lnTo>
                  <a:pt x="21552" y="20871"/>
                </a:lnTo>
                <a:lnTo>
                  <a:pt x="110252" y="20871"/>
                </a:lnTo>
                <a:lnTo>
                  <a:pt x="110252" y="83483"/>
                </a:lnTo>
                <a:lnTo>
                  <a:pt x="89382" y="83483"/>
                </a:lnTo>
              </a:path>
              <a:path w="131445" h="104775">
                <a:moveTo>
                  <a:pt x="42423" y="20871"/>
                </a:moveTo>
                <a:lnTo>
                  <a:pt x="42423" y="0"/>
                </a:lnTo>
                <a:lnTo>
                  <a:pt x="131126" y="0"/>
                </a:lnTo>
                <a:lnTo>
                  <a:pt x="131126" y="62612"/>
                </a:lnTo>
                <a:lnTo>
                  <a:pt x="110252" y="62612"/>
                </a:lnTo>
              </a:path>
            </a:pathLst>
          </a:custGeom>
          <a:ln w="10396">
            <a:solidFill>
              <a:srgbClr val="ADADE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7343508" y="6980585"/>
            <a:ext cx="417830" cy="78740"/>
          </a:xfrm>
          <a:custGeom>
            <a:avLst/>
            <a:gdLst/>
            <a:ahLst/>
            <a:cxnLst/>
            <a:rect l="l" t="t" r="r" b="b"/>
            <a:pathLst>
              <a:path w="417829" h="78740">
                <a:moveTo>
                  <a:pt x="52184" y="0"/>
                </a:moveTo>
                <a:lnTo>
                  <a:pt x="0" y="39132"/>
                </a:lnTo>
                <a:lnTo>
                  <a:pt x="52184" y="78266"/>
                </a:lnTo>
                <a:lnTo>
                  <a:pt x="52184" y="0"/>
                </a:lnTo>
                <a:close/>
              </a:path>
              <a:path w="417829" h="78740">
                <a:moveTo>
                  <a:pt x="365239" y="0"/>
                </a:moveTo>
                <a:lnTo>
                  <a:pt x="365239" y="78266"/>
                </a:lnTo>
                <a:lnTo>
                  <a:pt x="417423" y="39132"/>
                </a:lnTo>
                <a:lnTo>
                  <a:pt x="365239" y="0"/>
                </a:lnTo>
                <a:close/>
              </a:path>
            </a:pathLst>
          </a:custGeom>
          <a:solidFill>
            <a:srgbClr val="D6D6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g object 21"/>
          <p:cNvSpPr/>
          <p:nvPr/>
        </p:nvSpPr>
        <p:spPr>
          <a:xfrm>
            <a:off x="8074734" y="6993630"/>
            <a:ext cx="78740" cy="0"/>
          </a:xfrm>
          <a:custGeom>
            <a:avLst/>
            <a:gdLst/>
            <a:ahLst/>
            <a:cxnLst/>
            <a:rect l="l" t="t" r="r" b="b"/>
            <a:pathLst>
              <a:path w="78740">
                <a:moveTo>
                  <a:pt x="0" y="0"/>
                </a:moveTo>
                <a:lnTo>
                  <a:pt x="78267" y="0"/>
                </a:lnTo>
              </a:path>
            </a:pathLst>
          </a:custGeom>
          <a:ln w="15594">
            <a:solidFill>
              <a:srgbClr val="ADADE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g object 22"/>
          <p:cNvSpPr/>
          <p:nvPr/>
        </p:nvSpPr>
        <p:spPr>
          <a:xfrm>
            <a:off x="7892122" y="6980585"/>
            <a:ext cx="417830" cy="78740"/>
          </a:xfrm>
          <a:custGeom>
            <a:avLst/>
            <a:gdLst/>
            <a:ahLst/>
            <a:cxnLst/>
            <a:rect l="l" t="t" r="r" b="b"/>
            <a:pathLst>
              <a:path w="417829" h="78740">
                <a:moveTo>
                  <a:pt x="52171" y="0"/>
                </a:moveTo>
                <a:lnTo>
                  <a:pt x="0" y="39132"/>
                </a:lnTo>
                <a:lnTo>
                  <a:pt x="52171" y="78266"/>
                </a:lnTo>
                <a:lnTo>
                  <a:pt x="52171" y="0"/>
                </a:lnTo>
                <a:close/>
              </a:path>
              <a:path w="417829" h="78740">
                <a:moveTo>
                  <a:pt x="365239" y="0"/>
                </a:moveTo>
                <a:lnTo>
                  <a:pt x="365239" y="78266"/>
                </a:lnTo>
                <a:lnTo>
                  <a:pt x="417410" y="39132"/>
                </a:lnTo>
                <a:lnTo>
                  <a:pt x="365239" y="0"/>
                </a:lnTo>
                <a:close/>
              </a:path>
            </a:pathLst>
          </a:custGeom>
          <a:solidFill>
            <a:srgbClr val="D6D6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bg object 23"/>
          <p:cNvSpPr/>
          <p:nvPr/>
        </p:nvSpPr>
        <p:spPr>
          <a:xfrm>
            <a:off x="8048646" y="6967541"/>
            <a:ext cx="104775" cy="104775"/>
          </a:xfrm>
          <a:custGeom>
            <a:avLst/>
            <a:gdLst/>
            <a:ahLst/>
            <a:cxnLst/>
            <a:rect l="l" t="t" r="r" b="b"/>
            <a:pathLst>
              <a:path w="104775" h="104775">
                <a:moveTo>
                  <a:pt x="0" y="0"/>
                </a:moveTo>
                <a:lnTo>
                  <a:pt x="78264" y="0"/>
                </a:lnTo>
              </a:path>
              <a:path w="104775" h="104775">
                <a:moveTo>
                  <a:pt x="26088" y="52177"/>
                </a:moveTo>
                <a:lnTo>
                  <a:pt x="104355" y="52177"/>
                </a:lnTo>
              </a:path>
              <a:path w="104775" h="104775">
                <a:moveTo>
                  <a:pt x="0" y="78265"/>
                </a:moveTo>
                <a:lnTo>
                  <a:pt x="78264" y="78265"/>
                </a:lnTo>
              </a:path>
              <a:path w="104775" h="104775">
                <a:moveTo>
                  <a:pt x="26088" y="104354"/>
                </a:moveTo>
                <a:lnTo>
                  <a:pt x="104355" y="104354"/>
                </a:lnTo>
              </a:path>
            </a:pathLst>
          </a:custGeom>
          <a:ln w="15594">
            <a:solidFill>
              <a:srgbClr val="D6D6F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bg object 24"/>
          <p:cNvSpPr/>
          <p:nvPr/>
        </p:nvSpPr>
        <p:spPr>
          <a:xfrm>
            <a:off x="8597261" y="6967541"/>
            <a:ext cx="104775" cy="52705"/>
          </a:xfrm>
          <a:custGeom>
            <a:avLst/>
            <a:gdLst/>
            <a:ahLst/>
            <a:cxnLst/>
            <a:rect l="l" t="t" r="r" b="b"/>
            <a:pathLst>
              <a:path w="104775" h="52704">
                <a:moveTo>
                  <a:pt x="0" y="0"/>
                </a:moveTo>
                <a:lnTo>
                  <a:pt x="78264" y="0"/>
                </a:lnTo>
              </a:path>
              <a:path w="104775" h="52704">
                <a:moveTo>
                  <a:pt x="26088" y="26088"/>
                </a:moveTo>
                <a:lnTo>
                  <a:pt x="104355" y="26088"/>
                </a:lnTo>
              </a:path>
              <a:path w="104775" h="52704">
                <a:moveTo>
                  <a:pt x="26088" y="52177"/>
                </a:moveTo>
                <a:lnTo>
                  <a:pt x="104355" y="52177"/>
                </a:lnTo>
              </a:path>
            </a:pathLst>
          </a:custGeom>
          <a:ln w="15594">
            <a:solidFill>
              <a:srgbClr val="ADADE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bg object 25"/>
          <p:cNvSpPr/>
          <p:nvPr/>
        </p:nvSpPr>
        <p:spPr>
          <a:xfrm>
            <a:off x="8440737" y="6980585"/>
            <a:ext cx="417830" cy="78740"/>
          </a:xfrm>
          <a:custGeom>
            <a:avLst/>
            <a:gdLst/>
            <a:ahLst/>
            <a:cxnLst/>
            <a:rect l="l" t="t" r="r" b="b"/>
            <a:pathLst>
              <a:path w="417829" h="78740">
                <a:moveTo>
                  <a:pt x="52171" y="0"/>
                </a:moveTo>
                <a:lnTo>
                  <a:pt x="0" y="39132"/>
                </a:lnTo>
                <a:lnTo>
                  <a:pt x="52171" y="78266"/>
                </a:lnTo>
                <a:lnTo>
                  <a:pt x="52171" y="0"/>
                </a:lnTo>
                <a:close/>
              </a:path>
              <a:path w="417829" h="78740">
                <a:moveTo>
                  <a:pt x="365239" y="0"/>
                </a:moveTo>
                <a:lnTo>
                  <a:pt x="365239" y="78266"/>
                </a:lnTo>
                <a:lnTo>
                  <a:pt x="417410" y="39132"/>
                </a:lnTo>
                <a:lnTo>
                  <a:pt x="365239" y="0"/>
                </a:lnTo>
                <a:close/>
              </a:path>
            </a:pathLst>
          </a:custGeom>
          <a:solidFill>
            <a:srgbClr val="D6D6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bg object 26"/>
          <p:cNvSpPr/>
          <p:nvPr/>
        </p:nvSpPr>
        <p:spPr>
          <a:xfrm>
            <a:off x="8597261" y="7045807"/>
            <a:ext cx="104775" cy="26670"/>
          </a:xfrm>
          <a:custGeom>
            <a:avLst/>
            <a:gdLst/>
            <a:ahLst/>
            <a:cxnLst/>
            <a:rect l="l" t="t" r="r" b="b"/>
            <a:pathLst>
              <a:path w="104775" h="26670">
                <a:moveTo>
                  <a:pt x="0" y="0"/>
                </a:moveTo>
                <a:lnTo>
                  <a:pt x="78264" y="0"/>
                </a:lnTo>
              </a:path>
              <a:path w="104775" h="26670">
                <a:moveTo>
                  <a:pt x="26088" y="26088"/>
                </a:moveTo>
                <a:lnTo>
                  <a:pt x="104355" y="26088"/>
                </a:lnTo>
              </a:path>
            </a:pathLst>
          </a:custGeom>
          <a:ln w="15594">
            <a:solidFill>
              <a:srgbClr val="D6D6F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bg object 27"/>
          <p:cNvSpPr/>
          <p:nvPr/>
        </p:nvSpPr>
        <p:spPr>
          <a:xfrm>
            <a:off x="9015458" y="6967542"/>
            <a:ext cx="130810" cy="104775"/>
          </a:xfrm>
          <a:custGeom>
            <a:avLst/>
            <a:gdLst/>
            <a:ahLst/>
            <a:cxnLst/>
            <a:rect l="l" t="t" r="r" b="b"/>
            <a:pathLst>
              <a:path w="130809" h="104775">
                <a:moveTo>
                  <a:pt x="26088" y="0"/>
                </a:moveTo>
                <a:lnTo>
                  <a:pt x="104354" y="0"/>
                </a:lnTo>
              </a:path>
              <a:path w="130809" h="104775">
                <a:moveTo>
                  <a:pt x="52176" y="26088"/>
                </a:moveTo>
                <a:lnTo>
                  <a:pt x="130442" y="26088"/>
                </a:lnTo>
              </a:path>
              <a:path w="130809" h="104775">
                <a:moveTo>
                  <a:pt x="52176" y="52177"/>
                </a:moveTo>
                <a:lnTo>
                  <a:pt x="130442" y="52177"/>
                </a:lnTo>
              </a:path>
              <a:path w="130809" h="104775">
                <a:moveTo>
                  <a:pt x="0" y="78265"/>
                </a:moveTo>
                <a:lnTo>
                  <a:pt x="104354" y="78265"/>
                </a:lnTo>
              </a:path>
              <a:path w="130809" h="104775">
                <a:moveTo>
                  <a:pt x="52176" y="104354"/>
                </a:moveTo>
                <a:lnTo>
                  <a:pt x="130442" y="104354"/>
                </a:lnTo>
              </a:path>
            </a:pathLst>
          </a:custGeom>
          <a:ln w="15594">
            <a:solidFill>
              <a:srgbClr val="ADADE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bg object 28"/>
          <p:cNvSpPr/>
          <p:nvPr/>
        </p:nvSpPr>
        <p:spPr>
          <a:xfrm>
            <a:off x="9250257" y="6993630"/>
            <a:ext cx="104775" cy="52705"/>
          </a:xfrm>
          <a:custGeom>
            <a:avLst/>
            <a:gdLst/>
            <a:ahLst/>
            <a:cxnLst/>
            <a:rect l="l" t="t" r="r" b="b"/>
            <a:pathLst>
              <a:path w="104775" h="52704">
                <a:moveTo>
                  <a:pt x="0" y="0"/>
                </a:moveTo>
                <a:lnTo>
                  <a:pt x="78264" y="0"/>
                </a:lnTo>
              </a:path>
              <a:path w="104775" h="52704">
                <a:moveTo>
                  <a:pt x="26085" y="26088"/>
                </a:moveTo>
                <a:lnTo>
                  <a:pt x="104352" y="26088"/>
                </a:lnTo>
              </a:path>
              <a:path w="104775" h="52704">
                <a:moveTo>
                  <a:pt x="26085" y="52177"/>
                </a:moveTo>
                <a:lnTo>
                  <a:pt x="104352" y="52177"/>
                </a:lnTo>
              </a:path>
            </a:pathLst>
          </a:custGeom>
          <a:ln w="15594">
            <a:solidFill>
              <a:srgbClr val="ADADE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bg object 29"/>
          <p:cNvSpPr/>
          <p:nvPr/>
        </p:nvSpPr>
        <p:spPr>
          <a:xfrm>
            <a:off x="9198078" y="6954497"/>
            <a:ext cx="0" cy="130810"/>
          </a:xfrm>
          <a:custGeom>
            <a:avLst/>
            <a:gdLst/>
            <a:ahLst/>
            <a:cxnLst/>
            <a:rect l="l" t="t" r="r" b="b"/>
            <a:pathLst>
              <a:path h="130809">
                <a:moveTo>
                  <a:pt x="0" y="130441"/>
                </a:moveTo>
                <a:lnTo>
                  <a:pt x="0" y="0"/>
                </a:lnTo>
              </a:path>
            </a:pathLst>
          </a:custGeom>
          <a:ln w="10396">
            <a:solidFill>
              <a:srgbClr val="D6D6F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bg object 30"/>
          <p:cNvSpPr/>
          <p:nvPr/>
        </p:nvSpPr>
        <p:spPr>
          <a:xfrm>
            <a:off x="9696322" y="6970531"/>
            <a:ext cx="110333" cy="10916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bg object 31"/>
          <p:cNvSpPr/>
          <p:nvPr/>
        </p:nvSpPr>
        <p:spPr>
          <a:xfrm>
            <a:off x="9501467" y="6962344"/>
            <a:ext cx="146056" cy="11475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bg object 32"/>
          <p:cNvSpPr/>
          <p:nvPr/>
        </p:nvSpPr>
        <p:spPr>
          <a:xfrm>
            <a:off x="9845837" y="6962344"/>
            <a:ext cx="146054" cy="11475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13625" y="825832"/>
            <a:ext cx="9466148" cy="3670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50" b="0" i="1">
                <a:solidFill>
                  <a:schemeClr val="bg1"/>
                </a:solidFill>
                <a:latin typeface="Bookman Uralic"/>
                <a:cs typeface="Bookman Uralic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414875" y="2481713"/>
            <a:ext cx="7863649" cy="24447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50" b="0" i="1">
                <a:solidFill>
                  <a:schemeClr val="tx1"/>
                </a:solidFill>
                <a:latin typeface="URW Gothic"/>
                <a:cs typeface="URW Gothic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635756" y="7027545"/>
            <a:ext cx="3421888" cy="3778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34670" y="7027545"/>
            <a:ext cx="2459482" cy="3778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12/5/2022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9467896" y="7123853"/>
            <a:ext cx="494665" cy="1828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000" b="0" i="1">
                <a:solidFill>
                  <a:schemeClr val="tx1"/>
                </a:solidFill>
                <a:latin typeface="Bookman Uralic"/>
                <a:cs typeface="Bookman Uralic"/>
              </a:defRPr>
            </a:lvl1pPr>
          </a:lstStyle>
          <a:p>
            <a:pPr marL="38100">
              <a:lnSpc>
                <a:spcPct val="100000"/>
              </a:lnSpc>
              <a:spcBef>
                <a:spcPts val="50"/>
              </a:spcBef>
            </a:pPr>
            <a:fld id="{81D60167-4931-47E6-BA6A-407CBD079E47}" type="slidenum">
              <a:rPr spc="10" dirty="0"/>
              <a:t>‹#›</a:t>
            </a:fld>
            <a:r>
              <a:rPr spc="-165" dirty="0"/>
              <a:t> </a:t>
            </a:r>
            <a:r>
              <a:rPr spc="10" dirty="0"/>
              <a:t>/</a:t>
            </a:r>
            <a:r>
              <a:rPr spc="-160" dirty="0"/>
              <a:t> </a:t>
            </a:r>
            <a:r>
              <a:rPr spc="10" dirty="0"/>
              <a:t>27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.png"/><Relationship Id="rId5" Type="http://schemas.openxmlformats.org/officeDocument/2006/relationships/image" Target="../media/image11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7.png"/><Relationship Id="rId7" Type="http://schemas.openxmlformats.org/officeDocument/2006/relationships/image" Target="../media/image3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.png"/><Relationship Id="rId5" Type="http://schemas.openxmlformats.org/officeDocument/2006/relationships/image" Target="../media/image22.png"/><Relationship Id="rId4" Type="http://schemas.openxmlformats.org/officeDocument/2006/relationships/image" Target="../media/image6.png"/><Relationship Id="rId9" Type="http://schemas.openxmlformats.org/officeDocument/2006/relationships/image" Target="../media/image38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5" Type="http://schemas.openxmlformats.org/officeDocument/2006/relationships/image" Target="../media/image11.png"/><Relationship Id="rId10" Type="http://schemas.openxmlformats.org/officeDocument/2006/relationships/image" Target="../media/image40.jpg"/><Relationship Id="rId4" Type="http://schemas.openxmlformats.org/officeDocument/2006/relationships/image" Target="../media/image6.png"/><Relationship Id="rId9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5" Type="http://schemas.openxmlformats.org/officeDocument/2006/relationships/image" Target="../media/image11.png"/><Relationship Id="rId4" Type="http://schemas.openxmlformats.org/officeDocument/2006/relationships/image" Target="../media/image6.png"/><Relationship Id="rId9" Type="http://schemas.openxmlformats.org/officeDocument/2006/relationships/image" Target="../media/image4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5" Type="http://schemas.openxmlformats.org/officeDocument/2006/relationships/image" Target="../media/image11.png"/><Relationship Id="rId10" Type="http://schemas.openxmlformats.org/officeDocument/2006/relationships/image" Target="../media/image43.png"/><Relationship Id="rId4" Type="http://schemas.openxmlformats.org/officeDocument/2006/relationships/image" Target="../media/image6.png"/><Relationship Id="rId9" Type="http://schemas.openxmlformats.org/officeDocument/2006/relationships/image" Target="../media/image4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2.png"/><Relationship Id="rId5" Type="http://schemas.openxmlformats.org/officeDocument/2006/relationships/image" Target="../media/image11.png"/><Relationship Id="rId10" Type="http://schemas.openxmlformats.org/officeDocument/2006/relationships/image" Target="../media/image45.jpg"/><Relationship Id="rId4" Type="http://schemas.openxmlformats.org/officeDocument/2006/relationships/image" Target="../media/image6.png"/><Relationship Id="rId9" Type="http://schemas.openxmlformats.org/officeDocument/2006/relationships/image" Target="../media/image4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7.png"/><Relationship Id="rId7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.png"/><Relationship Id="rId5" Type="http://schemas.openxmlformats.org/officeDocument/2006/relationships/image" Target="../media/image11.png"/><Relationship Id="rId10" Type="http://schemas.openxmlformats.org/officeDocument/2006/relationships/image" Target="../media/image46.jpg"/><Relationship Id="rId4" Type="http://schemas.openxmlformats.org/officeDocument/2006/relationships/image" Target="../media/image6.png"/><Relationship Id="rId9" Type="http://schemas.openxmlformats.org/officeDocument/2006/relationships/image" Target="../media/image4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7.png"/><Relationship Id="rId7" Type="http://schemas.openxmlformats.org/officeDocument/2006/relationships/image" Target="../media/image22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.png"/><Relationship Id="rId5" Type="http://schemas.openxmlformats.org/officeDocument/2006/relationships/image" Target="../media/image11.png"/><Relationship Id="rId4" Type="http://schemas.openxmlformats.org/officeDocument/2006/relationships/image" Target="../media/image6.png"/><Relationship Id="rId9" Type="http://schemas.openxmlformats.org/officeDocument/2006/relationships/image" Target="../media/image49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7.png"/><Relationship Id="rId7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.png"/><Relationship Id="rId5" Type="http://schemas.openxmlformats.org/officeDocument/2006/relationships/image" Target="../media/image11.png"/><Relationship Id="rId10" Type="http://schemas.openxmlformats.org/officeDocument/2006/relationships/image" Target="../media/image21.png"/><Relationship Id="rId4" Type="http://schemas.openxmlformats.org/officeDocument/2006/relationships/image" Target="../media/image6.png"/><Relationship Id="rId9" Type="http://schemas.openxmlformats.org/officeDocument/2006/relationships/image" Target="../media/image3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7.png"/><Relationship Id="rId7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7.png"/><Relationship Id="rId7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6.png"/><Relationship Id="rId9" Type="http://schemas.openxmlformats.org/officeDocument/2006/relationships/image" Target="../media/image1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.png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.png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5.png"/><Relationship Id="rId4" Type="http://schemas.openxmlformats.org/officeDocument/2006/relationships/image" Target="../media/image6.png"/><Relationship Id="rId9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7.png"/><Relationship Id="rId7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22.png"/><Relationship Id="rId4" Type="http://schemas.openxmlformats.org/officeDocument/2006/relationships/image" Target="../media/image6.png"/><Relationship Id="rId9" Type="http://schemas.openxmlformats.org/officeDocument/2006/relationships/image" Target="../media/image53.jp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8.png"/><Relationship Id="rId10" Type="http://schemas.openxmlformats.org/officeDocument/2006/relationships/image" Target="../media/image55.jpg"/><Relationship Id="rId4" Type="http://schemas.openxmlformats.org/officeDocument/2006/relationships/image" Target="../media/image6.png"/><Relationship Id="rId9" Type="http://schemas.openxmlformats.org/officeDocument/2006/relationships/image" Target="../media/image54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8.png"/><Relationship Id="rId10" Type="http://schemas.openxmlformats.org/officeDocument/2006/relationships/image" Target="../media/image57.jpg"/><Relationship Id="rId4" Type="http://schemas.openxmlformats.org/officeDocument/2006/relationships/image" Target="../media/image6.png"/><Relationship Id="rId9" Type="http://schemas.openxmlformats.org/officeDocument/2006/relationships/image" Target="../media/image56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7.png"/><Relationship Id="rId7" Type="http://schemas.openxmlformats.org/officeDocument/2006/relationships/image" Target="../media/image3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8.png"/><Relationship Id="rId4" Type="http://schemas.openxmlformats.org/officeDocument/2006/relationships/image" Target="../media/image6.png"/><Relationship Id="rId9" Type="http://schemas.openxmlformats.org/officeDocument/2006/relationships/image" Target="../media/image58.jp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7.png"/><Relationship Id="rId7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2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png"/><Relationship Id="rId11" Type="http://schemas.openxmlformats.org/officeDocument/2006/relationships/image" Target="../media/image20.png"/><Relationship Id="rId5" Type="http://schemas.openxmlformats.org/officeDocument/2006/relationships/image" Target="../media/image7.png"/><Relationship Id="rId10" Type="http://schemas.openxmlformats.org/officeDocument/2006/relationships/image" Target="../media/image19.png"/><Relationship Id="rId4" Type="http://schemas.openxmlformats.org/officeDocument/2006/relationships/image" Target="../media/image6.png"/><Relationship Id="rId9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7.png"/><Relationship Id="rId7" Type="http://schemas.openxmlformats.org/officeDocument/2006/relationships/image" Target="../media/image2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.png"/><Relationship Id="rId5" Type="http://schemas.openxmlformats.org/officeDocument/2006/relationships/image" Target="../media/image11.png"/><Relationship Id="rId4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png"/><Relationship Id="rId11" Type="http://schemas.openxmlformats.org/officeDocument/2006/relationships/image" Target="../media/image27.png"/><Relationship Id="rId5" Type="http://schemas.openxmlformats.org/officeDocument/2006/relationships/image" Target="../media/image5.png"/><Relationship Id="rId10" Type="http://schemas.openxmlformats.org/officeDocument/2006/relationships/image" Target="../media/image21.png"/><Relationship Id="rId4" Type="http://schemas.openxmlformats.org/officeDocument/2006/relationships/image" Target="../media/image6.png"/><Relationship Id="rId9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png"/><Relationship Id="rId5" Type="http://schemas.openxmlformats.org/officeDocument/2006/relationships/image" Target="../media/image5.png"/><Relationship Id="rId4" Type="http://schemas.openxmlformats.org/officeDocument/2006/relationships/image" Target="../media/image6.png"/><Relationship Id="rId9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png"/><Relationship Id="rId5" Type="http://schemas.openxmlformats.org/officeDocument/2006/relationships/image" Target="../media/image5.png"/><Relationship Id="rId4" Type="http://schemas.openxmlformats.org/officeDocument/2006/relationships/image" Target="../media/image6.png"/><Relationship Id="rId9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33.png"/><Relationship Id="rId4" Type="http://schemas.openxmlformats.org/officeDocument/2006/relationships/image" Target="../media/image6.png"/><Relationship Id="rId9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35.jpg"/><Relationship Id="rId4" Type="http://schemas.openxmlformats.org/officeDocument/2006/relationships/image" Target="../media/image6.png"/><Relationship Id="rId9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613829" y="228596"/>
            <a:ext cx="9465945" cy="626110"/>
            <a:chOff x="613829" y="228596"/>
            <a:chExt cx="9465945" cy="626110"/>
          </a:xfrm>
        </p:grpSpPr>
        <p:sp>
          <p:nvSpPr>
            <p:cNvPr id="3" name="object 3"/>
            <p:cNvSpPr/>
            <p:nvPr/>
          </p:nvSpPr>
          <p:spPr>
            <a:xfrm>
              <a:off x="613829" y="228596"/>
              <a:ext cx="9465742" cy="62591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56470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960014" y="456583"/>
              <a:ext cx="84351" cy="84351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822983" y="230389"/>
            <a:ext cx="77025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5" dirty="0">
                <a:solidFill>
                  <a:srgbClr val="FFFFFF"/>
                </a:solidFill>
                <a:latin typeface="Bookman Uralic"/>
                <a:cs typeface="Bookman Uralic"/>
              </a:rPr>
              <a:t>Introduction</a:t>
            </a:r>
            <a:endParaRPr sz="1000">
              <a:latin typeface="Bookman Uralic"/>
              <a:cs typeface="Bookman Uralic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2545342" y="456583"/>
            <a:ext cx="6770370" cy="84455"/>
            <a:chOff x="2545342" y="456583"/>
            <a:chExt cx="6770370" cy="84455"/>
          </a:xfrm>
        </p:grpSpPr>
        <p:sp>
          <p:nvSpPr>
            <p:cNvPr id="8" name="object 8"/>
            <p:cNvSpPr/>
            <p:nvPr/>
          </p:nvSpPr>
          <p:spPr>
            <a:xfrm>
              <a:off x="2545342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093218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196762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5767802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5871346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5974863" y="456583"/>
              <a:ext cx="84351" cy="8435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6078406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7439796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7543338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7646856" y="456583"/>
              <a:ext cx="84351" cy="84351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7750399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9127372" y="456583"/>
              <a:ext cx="84351" cy="84351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9230914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/>
          <p:nvPr/>
        </p:nvSpPr>
        <p:spPr>
          <a:xfrm>
            <a:off x="2511855" y="230389"/>
            <a:ext cx="62928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5" dirty="0">
                <a:solidFill>
                  <a:srgbClr val="FFFFFF"/>
                </a:solidFill>
                <a:latin typeface="Bookman Uralic"/>
                <a:cs typeface="Bookman Uralic"/>
              </a:rPr>
              <a:t>Literature</a:t>
            </a:r>
            <a:endParaRPr sz="1000">
              <a:latin typeface="Bookman Uralic"/>
              <a:cs typeface="Bookman Uralic"/>
            </a:endParaRPr>
          </a:p>
        </p:txBody>
      </p:sp>
      <p:sp>
        <p:nvSpPr>
          <p:cNvPr id="29" name="object 2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50"/>
              </a:spcBef>
            </a:pPr>
            <a:fld id="{81D60167-4931-47E6-BA6A-407CBD079E47}" type="slidenum">
              <a:rPr spc="10" dirty="0"/>
              <a:t>1</a:t>
            </a:fld>
            <a:r>
              <a:rPr spc="-165" dirty="0"/>
              <a:t> </a:t>
            </a:r>
            <a:r>
              <a:rPr spc="10" dirty="0"/>
              <a:t>/</a:t>
            </a:r>
            <a:r>
              <a:rPr spc="-160" dirty="0"/>
              <a:t> </a:t>
            </a:r>
            <a:r>
              <a:rPr spc="10" dirty="0"/>
              <a:t>27</a:t>
            </a:r>
          </a:p>
        </p:txBody>
      </p:sp>
      <p:sp>
        <p:nvSpPr>
          <p:cNvPr id="22" name="object 22"/>
          <p:cNvSpPr txBox="1"/>
          <p:nvPr/>
        </p:nvSpPr>
        <p:spPr>
          <a:xfrm>
            <a:off x="4059721" y="230389"/>
            <a:ext cx="75628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AL in</a:t>
            </a:r>
            <a:r>
              <a:rPr sz="1000" i="1" spc="-75" dirty="0">
                <a:solidFill>
                  <a:srgbClr val="FFFFFF"/>
                </a:solidFill>
                <a:latin typeface="Bookman Uralic"/>
                <a:cs typeface="Bookman Uralic"/>
              </a:rPr>
              <a:t> </a:t>
            </a:r>
            <a:r>
              <a:rPr sz="1000" i="1" spc="15" dirty="0">
                <a:solidFill>
                  <a:srgbClr val="FFFFFF"/>
                </a:solidFill>
                <a:latin typeface="Bookman Uralic"/>
                <a:cs typeface="Bookman Uralic"/>
              </a:rPr>
              <a:t>RANK</a:t>
            </a:r>
            <a:endParaRPr sz="1000">
              <a:latin typeface="Bookman Uralic"/>
              <a:cs typeface="Bookman Uralic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5734298" y="230389"/>
            <a:ext cx="75374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AL in</a:t>
            </a:r>
            <a:r>
              <a:rPr sz="1000" i="1" spc="-75" dirty="0">
                <a:solidFill>
                  <a:srgbClr val="FFFFFF"/>
                </a:solidFill>
                <a:latin typeface="Bookman Uralic"/>
                <a:cs typeface="Bookman Uralic"/>
              </a:rPr>
              <a:t> </a:t>
            </a:r>
            <a:r>
              <a:rPr sz="1000" i="1" spc="15" dirty="0">
                <a:solidFill>
                  <a:srgbClr val="FFFFFF"/>
                </a:solidFill>
                <a:latin typeface="Bookman Uralic"/>
                <a:cs typeface="Bookman Uralic"/>
              </a:rPr>
              <a:t>HACT</a:t>
            </a:r>
            <a:endParaRPr sz="1000">
              <a:latin typeface="Bookman Uralic"/>
              <a:cs typeface="Bookman Uralic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7406291" y="230389"/>
            <a:ext cx="76898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AL in</a:t>
            </a:r>
            <a:r>
              <a:rPr sz="1000" i="1" spc="-70" dirty="0">
                <a:solidFill>
                  <a:srgbClr val="FFFFFF"/>
                </a:solidFill>
                <a:latin typeface="Bookman Uralic"/>
                <a:cs typeface="Bookman Uralic"/>
              </a:rPr>
              <a:t> </a:t>
            </a:r>
            <a:r>
              <a:rPr sz="1000" i="1" spc="15" dirty="0">
                <a:solidFill>
                  <a:srgbClr val="FFFFFF"/>
                </a:solidFill>
                <a:latin typeface="Bookman Uralic"/>
                <a:cs typeface="Bookman Uralic"/>
              </a:rPr>
              <a:t>HANK</a:t>
            </a:r>
            <a:endParaRPr sz="1000">
              <a:latin typeface="Bookman Uralic"/>
              <a:cs typeface="Bookman Uralic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9093859" y="230389"/>
            <a:ext cx="77660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Conclusions</a:t>
            </a:r>
            <a:endParaRPr sz="1000">
              <a:latin typeface="Bookman Uralic"/>
              <a:cs typeface="Bookman Uralic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1353324" y="1341577"/>
            <a:ext cx="7987030" cy="1358900"/>
          </a:xfrm>
          <a:prstGeom prst="rect">
            <a:avLst/>
          </a:prstGeom>
          <a:solidFill>
            <a:srgbClr val="3333B3"/>
          </a:solidFill>
        </p:spPr>
        <p:txBody>
          <a:bodyPr vert="horz" wrap="square" lIns="0" tIns="144780" rIns="0" bIns="0" rtlCol="0">
            <a:spAutoFit/>
          </a:bodyPr>
          <a:lstStyle/>
          <a:p>
            <a:pPr marL="506730" marR="499109" algn="ctr">
              <a:lnSpc>
                <a:spcPts val="2660"/>
              </a:lnSpc>
              <a:spcBef>
                <a:spcPts val="1140"/>
              </a:spcBef>
            </a:pPr>
            <a:r>
              <a:rPr sz="2250" i="1" spc="-10" dirty="0">
                <a:solidFill>
                  <a:srgbClr val="FFFFFF"/>
                </a:solidFill>
                <a:latin typeface="Bookman Uralic"/>
                <a:cs typeface="Bookman Uralic"/>
              </a:rPr>
              <a:t>Households </a:t>
            </a:r>
            <a:r>
              <a:rPr sz="2250" i="1" spc="-5" dirty="0">
                <a:solidFill>
                  <a:srgbClr val="FFFFFF"/>
                </a:solidFill>
                <a:latin typeface="Bookman Uralic"/>
                <a:cs typeface="Bookman Uralic"/>
              </a:rPr>
              <a:t>Saving </a:t>
            </a:r>
            <a:r>
              <a:rPr sz="2250" i="1" spc="-10" dirty="0">
                <a:solidFill>
                  <a:srgbClr val="FFFFFF"/>
                </a:solidFill>
                <a:latin typeface="Bookman Uralic"/>
                <a:cs typeface="Bookman Uralic"/>
              </a:rPr>
              <a:t>Dynamics </a:t>
            </a:r>
            <a:r>
              <a:rPr sz="2250" i="1" spc="-5" dirty="0">
                <a:solidFill>
                  <a:srgbClr val="FFFFFF"/>
                </a:solidFill>
                <a:latin typeface="Bookman Uralic"/>
                <a:cs typeface="Bookman Uralic"/>
              </a:rPr>
              <a:t>in </a:t>
            </a:r>
            <a:r>
              <a:rPr sz="2250" i="1" spc="-10" dirty="0">
                <a:solidFill>
                  <a:srgbClr val="FFFFFF"/>
                </a:solidFill>
                <a:latin typeface="Bookman Uralic"/>
                <a:cs typeface="Bookman Uralic"/>
              </a:rPr>
              <a:t>a </a:t>
            </a:r>
            <a:r>
              <a:rPr sz="2250" i="1" spc="-5" dirty="0">
                <a:solidFill>
                  <a:srgbClr val="FFFFFF"/>
                </a:solidFill>
                <a:latin typeface="Bookman Uralic"/>
                <a:cs typeface="Bookman Uralic"/>
              </a:rPr>
              <a:t>Continuous-time  Adaptive </a:t>
            </a:r>
            <a:r>
              <a:rPr sz="2250" i="1" spc="5" dirty="0">
                <a:solidFill>
                  <a:srgbClr val="FFFFFF"/>
                </a:solidFill>
                <a:latin typeface="Bookman Uralic"/>
                <a:cs typeface="Bookman Uralic"/>
              </a:rPr>
              <a:t>Learning</a:t>
            </a:r>
            <a:r>
              <a:rPr sz="2250" i="1" spc="-10" dirty="0">
                <a:solidFill>
                  <a:srgbClr val="FFFFFF"/>
                </a:solidFill>
                <a:latin typeface="Bookman Uralic"/>
                <a:cs typeface="Bookman Uralic"/>
              </a:rPr>
              <a:t> Heterogeneous-Agent</a:t>
            </a:r>
            <a:endParaRPr sz="2250">
              <a:latin typeface="Bookman Uralic"/>
              <a:cs typeface="Bookman Uralic"/>
            </a:endParaRPr>
          </a:p>
          <a:p>
            <a:pPr algn="ctr">
              <a:lnSpc>
                <a:spcPts val="2580"/>
              </a:lnSpc>
            </a:pPr>
            <a:r>
              <a:rPr sz="2250" i="1" spc="-10" dirty="0">
                <a:solidFill>
                  <a:srgbClr val="FFFFFF"/>
                </a:solidFill>
                <a:latin typeface="Bookman Uralic"/>
                <a:cs typeface="Bookman Uralic"/>
              </a:rPr>
              <a:t>New Keynesian</a:t>
            </a:r>
            <a:r>
              <a:rPr sz="2250" i="1" spc="-5" dirty="0">
                <a:solidFill>
                  <a:srgbClr val="FFFFFF"/>
                </a:solidFill>
                <a:latin typeface="Bookman Uralic"/>
                <a:cs typeface="Bookman Uralic"/>
              </a:rPr>
              <a:t> </a:t>
            </a:r>
            <a:r>
              <a:rPr sz="2250" i="1" spc="-10" dirty="0">
                <a:solidFill>
                  <a:srgbClr val="FFFFFF"/>
                </a:solidFill>
                <a:latin typeface="Bookman Uralic"/>
                <a:cs typeface="Bookman Uralic"/>
              </a:rPr>
              <a:t>Economy</a:t>
            </a:r>
            <a:endParaRPr sz="2250">
              <a:latin typeface="Bookman Uralic"/>
              <a:cs typeface="Bookman Uralic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2073562" y="3125652"/>
            <a:ext cx="6590030" cy="93408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R="48260" algn="ctr">
              <a:lnSpc>
                <a:spcPct val="100000"/>
              </a:lnSpc>
              <a:spcBef>
                <a:spcPts val="95"/>
              </a:spcBef>
            </a:pPr>
            <a:r>
              <a:rPr sz="2050" spc="-5" dirty="0">
                <a:solidFill>
                  <a:srgbClr val="0000FF"/>
                </a:solidFill>
                <a:latin typeface="URW Gothic"/>
                <a:cs typeface="URW Gothic"/>
              </a:rPr>
              <a:t>Matteo</a:t>
            </a:r>
            <a:r>
              <a:rPr sz="2050" spc="-10" dirty="0">
                <a:solidFill>
                  <a:srgbClr val="0000FF"/>
                </a:solidFill>
                <a:latin typeface="URW Gothic"/>
                <a:cs typeface="URW Gothic"/>
              </a:rPr>
              <a:t> </a:t>
            </a:r>
            <a:r>
              <a:rPr sz="2050" spc="-5" dirty="0">
                <a:solidFill>
                  <a:srgbClr val="0000FF"/>
                </a:solidFill>
                <a:latin typeface="URW Gothic"/>
                <a:cs typeface="URW Gothic"/>
              </a:rPr>
              <a:t>Bondesan</a:t>
            </a:r>
            <a:r>
              <a:rPr sz="2100" spc="-7" baseline="29761" dirty="0">
                <a:solidFill>
                  <a:srgbClr val="0000FF"/>
                </a:solidFill>
                <a:latin typeface="URW Gothic"/>
                <a:cs typeface="URW Gothic"/>
              </a:rPr>
              <a:t>*</a:t>
            </a:r>
            <a:endParaRPr sz="2100" baseline="29761">
              <a:latin typeface="URW Gothic"/>
              <a:cs typeface="URW Gothic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2150">
              <a:latin typeface="URW Gothic"/>
              <a:cs typeface="URW Gothic"/>
            </a:endParaRPr>
          </a:p>
          <a:p>
            <a:pPr algn="ctr">
              <a:lnSpc>
                <a:spcPct val="100000"/>
              </a:lnSpc>
            </a:pPr>
            <a:r>
              <a:rPr sz="1500" spc="7" baseline="27777" dirty="0">
                <a:latin typeface="URW Gothic"/>
                <a:cs typeface="URW Gothic"/>
              </a:rPr>
              <a:t>* </a:t>
            </a:r>
            <a:r>
              <a:rPr sz="1600" spc="20" dirty="0">
                <a:latin typeface="URW Gothic"/>
                <a:cs typeface="URW Gothic"/>
              </a:rPr>
              <a:t>PhD Candidate </a:t>
            </a:r>
            <a:r>
              <a:rPr sz="1600" spc="15" dirty="0">
                <a:latin typeface="URW Gothic"/>
                <a:cs typeface="URW Gothic"/>
              </a:rPr>
              <a:t>at University of </a:t>
            </a:r>
            <a:r>
              <a:rPr sz="1600" spc="5" dirty="0">
                <a:latin typeface="URW Gothic"/>
                <a:cs typeface="URW Gothic"/>
              </a:rPr>
              <a:t>Turin </a:t>
            </a:r>
            <a:r>
              <a:rPr sz="1600" spc="20" dirty="0">
                <a:latin typeface="URW Gothic"/>
                <a:cs typeface="URW Gothic"/>
              </a:rPr>
              <a:t>and </a:t>
            </a:r>
            <a:r>
              <a:rPr sz="1600" spc="15" dirty="0">
                <a:latin typeface="URW Gothic"/>
                <a:cs typeface="URW Gothic"/>
              </a:rPr>
              <a:t>Collegio </a:t>
            </a:r>
            <a:r>
              <a:rPr sz="1600" spc="25" dirty="0">
                <a:latin typeface="URW Gothic"/>
                <a:cs typeface="URW Gothic"/>
              </a:rPr>
              <a:t>Carlo</a:t>
            </a:r>
            <a:r>
              <a:rPr sz="1600" spc="-175" dirty="0">
                <a:latin typeface="URW Gothic"/>
                <a:cs typeface="URW Gothic"/>
              </a:rPr>
              <a:t> </a:t>
            </a:r>
            <a:r>
              <a:rPr sz="1600" spc="20" dirty="0">
                <a:latin typeface="URW Gothic"/>
                <a:cs typeface="URW Gothic"/>
              </a:rPr>
              <a:t>ALberto</a:t>
            </a:r>
            <a:endParaRPr sz="1600">
              <a:latin typeface="URW Gothic"/>
              <a:cs typeface="URW Gothic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2232998" y="4840148"/>
            <a:ext cx="6228080" cy="149923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0"/>
              </a:spcBef>
            </a:pPr>
            <a:r>
              <a:rPr sz="1850" spc="-5" dirty="0">
                <a:solidFill>
                  <a:srgbClr val="00008C"/>
                </a:solidFill>
                <a:latin typeface="URW Gothic"/>
                <a:cs typeface="URW Gothic"/>
              </a:rPr>
              <a:t>South-Eastern </a:t>
            </a:r>
            <a:r>
              <a:rPr sz="1850" spc="-10" dirty="0">
                <a:solidFill>
                  <a:srgbClr val="00008C"/>
                </a:solidFill>
                <a:latin typeface="URW Gothic"/>
                <a:cs typeface="URW Gothic"/>
              </a:rPr>
              <a:t>European </a:t>
            </a:r>
            <a:r>
              <a:rPr sz="1850" spc="-5" dirty="0">
                <a:solidFill>
                  <a:srgbClr val="00008C"/>
                </a:solidFill>
                <a:latin typeface="URW Gothic"/>
                <a:cs typeface="URW Gothic"/>
              </a:rPr>
              <a:t>Economic </a:t>
            </a:r>
            <a:r>
              <a:rPr sz="1850" spc="-10" dirty="0">
                <a:solidFill>
                  <a:srgbClr val="00008C"/>
                </a:solidFill>
                <a:latin typeface="URW Gothic"/>
                <a:cs typeface="URW Gothic"/>
              </a:rPr>
              <a:t>Research</a:t>
            </a:r>
            <a:r>
              <a:rPr sz="1850" spc="-20" dirty="0">
                <a:solidFill>
                  <a:srgbClr val="00008C"/>
                </a:solidFill>
                <a:latin typeface="URW Gothic"/>
                <a:cs typeface="URW Gothic"/>
              </a:rPr>
              <a:t> </a:t>
            </a:r>
            <a:r>
              <a:rPr sz="1850" spc="-15" dirty="0">
                <a:solidFill>
                  <a:srgbClr val="00008C"/>
                </a:solidFill>
                <a:latin typeface="URW Gothic"/>
                <a:cs typeface="URW Gothic"/>
              </a:rPr>
              <a:t>Workshop</a:t>
            </a:r>
            <a:endParaRPr sz="1850">
              <a:latin typeface="URW Gothic"/>
              <a:cs typeface="URW Gothic"/>
            </a:endParaRPr>
          </a:p>
          <a:p>
            <a:pPr marL="1763395" marR="1755775" algn="ctr">
              <a:lnSpc>
                <a:spcPct val="211600"/>
              </a:lnSpc>
            </a:pPr>
            <a:r>
              <a:rPr sz="1850" spc="-10" dirty="0">
                <a:solidFill>
                  <a:srgbClr val="00008C"/>
                </a:solidFill>
                <a:latin typeface="URW Gothic"/>
                <a:cs typeface="URW Gothic"/>
              </a:rPr>
              <a:t>Central </a:t>
            </a:r>
            <a:r>
              <a:rPr sz="1850" spc="-5" dirty="0">
                <a:solidFill>
                  <a:srgbClr val="00008C"/>
                </a:solidFill>
                <a:latin typeface="URW Gothic"/>
                <a:cs typeface="URW Gothic"/>
              </a:rPr>
              <a:t>Bank of</a:t>
            </a:r>
            <a:r>
              <a:rPr sz="1850" spc="-95" dirty="0">
                <a:solidFill>
                  <a:srgbClr val="00008C"/>
                </a:solidFill>
                <a:latin typeface="URW Gothic"/>
                <a:cs typeface="URW Gothic"/>
              </a:rPr>
              <a:t> </a:t>
            </a:r>
            <a:r>
              <a:rPr sz="1850" spc="-5" dirty="0">
                <a:solidFill>
                  <a:srgbClr val="00008C"/>
                </a:solidFill>
                <a:latin typeface="URW Gothic"/>
                <a:cs typeface="URW Gothic"/>
              </a:rPr>
              <a:t>Albania  </a:t>
            </a:r>
            <a:r>
              <a:rPr sz="1850" spc="-5" dirty="0">
                <a:latin typeface="URW Gothic"/>
                <a:cs typeface="URW Gothic"/>
              </a:rPr>
              <a:t>5 </a:t>
            </a:r>
            <a:r>
              <a:rPr sz="1850" spc="-25" dirty="0">
                <a:latin typeface="URW Gothic"/>
                <a:cs typeface="URW Gothic"/>
              </a:rPr>
              <a:t>December, </a:t>
            </a:r>
            <a:r>
              <a:rPr sz="1850" spc="-5" dirty="0">
                <a:latin typeface="URW Gothic"/>
                <a:cs typeface="URW Gothic"/>
              </a:rPr>
              <a:t>2022</a:t>
            </a:r>
            <a:endParaRPr sz="1850">
              <a:latin typeface="URW Gothic"/>
              <a:cs typeface="URW Gothic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613829" y="228596"/>
            <a:ext cx="9465945" cy="626110"/>
            <a:chOff x="613829" y="228596"/>
            <a:chExt cx="9465945" cy="626110"/>
          </a:xfrm>
        </p:grpSpPr>
        <p:sp>
          <p:nvSpPr>
            <p:cNvPr id="3" name="object 3"/>
            <p:cNvSpPr/>
            <p:nvPr/>
          </p:nvSpPr>
          <p:spPr>
            <a:xfrm>
              <a:off x="613829" y="228596"/>
              <a:ext cx="9465742" cy="62591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56470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960014" y="456583"/>
              <a:ext cx="84351" cy="84351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822983" y="230389"/>
            <a:ext cx="77025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5" dirty="0">
                <a:solidFill>
                  <a:srgbClr val="FFFFFF"/>
                </a:solidFill>
                <a:latin typeface="Bookman Uralic"/>
                <a:cs typeface="Bookman Uralic"/>
              </a:rPr>
              <a:t>Introduction</a:t>
            </a:r>
            <a:endParaRPr sz="1000">
              <a:latin typeface="Bookman Uralic"/>
              <a:cs typeface="Bookman Uralic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613829" y="456583"/>
            <a:ext cx="9465945" cy="800100"/>
            <a:chOff x="613829" y="456583"/>
            <a:chExt cx="9465945" cy="800100"/>
          </a:xfrm>
        </p:grpSpPr>
        <p:sp>
          <p:nvSpPr>
            <p:cNvPr id="8" name="object 8"/>
            <p:cNvSpPr/>
            <p:nvPr/>
          </p:nvSpPr>
          <p:spPr>
            <a:xfrm>
              <a:off x="2545342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093219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196761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5767802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5871345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5974863" y="456583"/>
              <a:ext cx="84351" cy="8435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6078406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7439796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7543338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7646856" y="456583"/>
              <a:ext cx="84351" cy="84351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7750399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9127372" y="456583"/>
              <a:ext cx="84351" cy="84351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9230914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613829" y="790336"/>
              <a:ext cx="9465742" cy="128380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613829" y="886604"/>
              <a:ext cx="9465945" cy="370205"/>
            </a:xfrm>
            <a:custGeom>
              <a:avLst/>
              <a:gdLst/>
              <a:ahLst/>
              <a:cxnLst/>
              <a:rect l="l" t="t" r="r" b="b"/>
              <a:pathLst>
                <a:path w="9465945" h="370205">
                  <a:moveTo>
                    <a:pt x="9465741" y="0"/>
                  </a:moveTo>
                  <a:lnTo>
                    <a:pt x="0" y="0"/>
                  </a:lnTo>
                  <a:lnTo>
                    <a:pt x="0" y="369984"/>
                  </a:lnTo>
                  <a:lnTo>
                    <a:pt x="9465741" y="369984"/>
                  </a:lnTo>
                  <a:lnTo>
                    <a:pt x="9465741" y="0"/>
                  </a:lnTo>
                  <a:close/>
                </a:path>
              </a:pathLst>
            </a:custGeom>
            <a:solidFill>
              <a:srgbClr val="3333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/>
          <p:nvPr/>
        </p:nvSpPr>
        <p:spPr>
          <a:xfrm>
            <a:off x="2511855" y="230389"/>
            <a:ext cx="62928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5" dirty="0">
                <a:solidFill>
                  <a:srgbClr val="FFFFFF"/>
                </a:solidFill>
                <a:latin typeface="Bookman Uralic"/>
                <a:cs typeface="Bookman Uralic"/>
              </a:rPr>
              <a:t>Literature</a:t>
            </a:r>
            <a:endParaRPr sz="1000">
              <a:latin typeface="Bookman Uralic"/>
              <a:cs typeface="Bookman Uralic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4059721" y="230389"/>
            <a:ext cx="75628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AL in</a:t>
            </a:r>
            <a:r>
              <a:rPr sz="1000" i="1" spc="-75" dirty="0">
                <a:solidFill>
                  <a:srgbClr val="FFFFFF"/>
                </a:solidFill>
                <a:latin typeface="Bookman Uralic"/>
                <a:cs typeface="Bookman Uralic"/>
              </a:rPr>
              <a:t> </a:t>
            </a:r>
            <a:r>
              <a:rPr sz="1000" i="1" spc="15" dirty="0">
                <a:solidFill>
                  <a:srgbClr val="FFFFFF"/>
                </a:solidFill>
                <a:latin typeface="Bookman Uralic"/>
                <a:cs typeface="Bookman Uralic"/>
              </a:rPr>
              <a:t>RANK</a:t>
            </a:r>
            <a:endParaRPr sz="1000">
              <a:latin typeface="Bookman Uralic"/>
              <a:cs typeface="Bookman Uralic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5734298" y="230389"/>
            <a:ext cx="75374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AL in</a:t>
            </a:r>
            <a:r>
              <a:rPr sz="1000" i="1" spc="-75" dirty="0">
                <a:solidFill>
                  <a:srgbClr val="FFFFFF"/>
                </a:solidFill>
                <a:latin typeface="Bookman Uralic"/>
                <a:cs typeface="Bookman Uralic"/>
              </a:rPr>
              <a:t> </a:t>
            </a:r>
            <a:r>
              <a:rPr sz="1000" i="1" spc="15" dirty="0">
                <a:solidFill>
                  <a:srgbClr val="FFFFFF"/>
                </a:solidFill>
                <a:latin typeface="Bookman Uralic"/>
                <a:cs typeface="Bookman Uralic"/>
              </a:rPr>
              <a:t>HACT</a:t>
            </a:r>
            <a:endParaRPr sz="1000">
              <a:latin typeface="Bookman Uralic"/>
              <a:cs typeface="Bookman Uralic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7406291" y="230389"/>
            <a:ext cx="76898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AL in</a:t>
            </a:r>
            <a:r>
              <a:rPr sz="1000" i="1" spc="-70" dirty="0">
                <a:solidFill>
                  <a:srgbClr val="FFFFFF"/>
                </a:solidFill>
                <a:latin typeface="Bookman Uralic"/>
                <a:cs typeface="Bookman Uralic"/>
              </a:rPr>
              <a:t> </a:t>
            </a:r>
            <a:r>
              <a:rPr sz="1000" i="1" spc="15" dirty="0">
                <a:solidFill>
                  <a:srgbClr val="FFFFFF"/>
                </a:solidFill>
                <a:latin typeface="Bookman Uralic"/>
                <a:cs typeface="Bookman Uralic"/>
              </a:rPr>
              <a:t>HANK</a:t>
            </a:r>
            <a:endParaRPr sz="1000">
              <a:latin typeface="Bookman Uralic"/>
              <a:cs typeface="Bookman Uralic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9093859" y="230389"/>
            <a:ext cx="77660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Conclusions</a:t>
            </a:r>
            <a:endParaRPr sz="1000">
              <a:latin typeface="Bookman Uralic"/>
              <a:cs typeface="Bookman Uralic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613829" y="825832"/>
            <a:ext cx="9465945" cy="36703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21615">
              <a:lnSpc>
                <a:spcPct val="100000"/>
              </a:lnSpc>
              <a:spcBef>
                <a:spcPts val="90"/>
              </a:spcBef>
            </a:pPr>
            <a:r>
              <a:rPr sz="2250" i="1" spc="-10" dirty="0">
                <a:solidFill>
                  <a:srgbClr val="FFFFFF"/>
                </a:solidFill>
                <a:latin typeface="Bookman Uralic"/>
                <a:cs typeface="Bookman Uralic"/>
              </a:rPr>
              <a:t>HACT </a:t>
            </a:r>
            <a:r>
              <a:rPr sz="2250" i="1" spc="-5" dirty="0">
                <a:solidFill>
                  <a:srgbClr val="FFFFFF"/>
                </a:solidFill>
                <a:latin typeface="Bookman Uralic"/>
                <a:cs typeface="Bookman Uralic"/>
              </a:rPr>
              <a:t>Results: </a:t>
            </a:r>
            <a:r>
              <a:rPr sz="2250" i="1" spc="-25" dirty="0">
                <a:solidFill>
                  <a:srgbClr val="FFFFFF"/>
                </a:solidFill>
                <a:latin typeface="Bookman Uralic"/>
                <a:cs typeface="Bookman Uralic"/>
              </a:rPr>
              <a:t>Wealth, </a:t>
            </a:r>
            <a:r>
              <a:rPr sz="2250" i="1" spc="-10" dirty="0">
                <a:solidFill>
                  <a:srgbClr val="FFFFFF"/>
                </a:solidFill>
                <a:latin typeface="Bookman Uralic"/>
                <a:cs typeface="Bookman Uralic"/>
              </a:rPr>
              <a:t>Productivity and </a:t>
            </a:r>
            <a:r>
              <a:rPr sz="2250" i="1" spc="-5" dirty="0">
                <a:solidFill>
                  <a:srgbClr val="FFFFFF"/>
                </a:solidFill>
                <a:latin typeface="Bookman Uralic"/>
                <a:cs typeface="Bookman Uralic"/>
              </a:rPr>
              <a:t>Savings </a:t>
            </a:r>
            <a:r>
              <a:rPr sz="2250" i="1" spc="-10" dirty="0">
                <a:solidFill>
                  <a:srgbClr val="FFFFFF"/>
                </a:solidFill>
                <a:latin typeface="Bookman Uralic"/>
                <a:cs typeface="Bookman Uralic"/>
              </a:rPr>
              <a:t>under</a:t>
            </a:r>
            <a:r>
              <a:rPr sz="2250" i="1" spc="195" dirty="0">
                <a:solidFill>
                  <a:srgbClr val="FFFFFF"/>
                </a:solidFill>
                <a:latin typeface="Bookman Uralic"/>
                <a:cs typeface="Bookman Uralic"/>
              </a:rPr>
              <a:t> </a:t>
            </a:r>
            <a:r>
              <a:rPr sz="2250" i="1" spc="-10" dirty="0">
                <a:solidFill>
                  <a:srgbClr val="FFFFFF"/>
                </a:solidFill>
                <a:latin typeface="Bookman Uralic"/>
                <a:cs typeface="Bookman Uralic"/>
              </a:rPr>
              <a:t>RE</a:t>
            </a:r>
            <a:endParaRPr sz="2250">
              <a:latin typeface="Bookman Uralic"/>
              <a:cs typeface="Bookman Uralic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613829" y="1224465"/>
            <a:ext cx="9465742" cy="64203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2596401" y="1944715"/>
            <a:ext cx="5493383" cy="3568208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 txBox="1"/>
          <p:nvPr/>
        </p:nvSpPr>
        <p:spPr>
          <a:xfrm>
            <a:off x="2518377" y="5822847"/>
            <a:ext cx="5657215" cy="27495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600" spc="15" dirty="0">
                <a:latin typeface="URW Gothic"/>
                <a:cs typeface="URW Gothic"/>
              </a:rPr>
              <a:t>Distribution of </a:t>
            </a:r>
            <a:r>
              <a:rPr sz="1600" spc="5" dirty="0">
                <a:latin typeface="URW Gothic"/>
                <a:cs typeface="URW Gothic"/>
              </a:rPr>
              <a:t>Wealth, </a:t>
            </a:r>
            <a:r>
              <a:rPr sz="1600" spc="10" dirty="0">
                <a:latin typeface="URW Gothic"/>
                <a:cs typeface="URW Gothic"/>
              </a:rPr>
              <a:t>Productivity </a:t>
            </a:r>
            <a:r>
              <a:rPr sz="1600" spc="20" dirty="0">
                <a:latin typeface="URW Gothic"/>
                <a:cs typeface="URW Gothic"/>
              </a:rPr>
              <a:t>and </a:t>
            </a:r>
            <a:r>
              <a:rPr sz="1600" spc="15" dirty="0">
                <a:latin typeface="URW Gothic"/>
                <a:cs typeface="URW Gothic"/>
              </a:rPr>
              <a:t>Savings </a:t>
            </a:r>
            <a:r>
              <a:rPr sz="1600" spc="20" dirty="0">
                <a:latin typeface="URW Gothic"/>
                <a:cs typeface="URW Gothic"/>
              </a:rPr>
              <a:t>under</a:t>
            </a:r>
            <a:r>
              <a:rPr sz="1600" spc="65" dirty="0">
                <a:latin typeface="URW Gothic"/>
                <a:cs typeface="URW Gothic"/>
              </a:rPr>
              <a:t> </a:t>
            </a:r>
            <a:r>
              <a:rPr sz="1600" spc="20" dirty="0">
                <a:latin typeface="URW Gothic"/>
                <a:cs typeface="URW Gothic"/>
              </a:rPr>
              <a:t>RE</a:t>
            </a:r>
            <a:endParaRPr sz="1600">
              <a:latin typeface="URW Gothic"/>
              <a:cs typeface="URW Gothic"/>
            </a:endParaRPr>
          </a:p>
        </p:txBody>
      </p:sp>
      <p:sp>
        <p:nvSpPr>
          <p:cNvPr id="32" name="object 3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50"/>
              </a:spcBef>
            </a:pPr>
            <a:fld id="{81D60167-4931-47E6-BA6A-407CBD079E47}" type="slidenum">
              <a:rPr spc="10" dirty="0"/>
              <a:t>10</a:t>
            </a:fld>
            <a:r>
              <a:rPr spc="-165" dirty="0"/>
              <a:t> </a:t>
            </a:r>
            <a:r>
              <a:rPr spc="10" dirty="0"/>
              <a:t>/</a:t>
            </a:r>
            <a:r>
              <a:rPr spc="-160" dirty="0"/>
              <a:t> </a:t>
            </a:r>
            <a:r>
              <a:rPr spc="10" dirty="0"/>
              <a:t>27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613829" y="228596"/>
            <a:ext cx="9465945" cy="626110"/>
            <a:chOff x="613829" y="228596"/>
            <a:chExt cx="9465945" cy="626110"/>
          </a:xfrm>
        </p:grpSpPr>
        <p:sp>
          <p:nvSpPr>
            <p:cNvPr id="3" name="object 3"/>
            <p:cNvSpPr/>
            <p:nvPr/>
          </p:nvSpPr>
          <p:spPr>
            <a:xfrm>
              <a:off x="613829" y="228596"/>
              <a:ext cx="9465742" cy="62591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56470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960014" y="456583"/>
              <a:ext cx="84351" cy="84351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822983" y="230389"/>
            <a:ext cx="77025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5" dirty="0">
                <a:solidFill>
                  <a:srgbClr val="FFFFFF"/>
                </a:solidFill>
                <a:latin typeface="Bookman Uralic"/>
                <a:cs typeface="Bookman Uralic"/>
              </a:rPr>
              <a:t>Introduction</a:t>
            </a:r>
            <a:endParaRPr sz="1000">
              <a:latin typeface="Bookman Uralic"/>
              <a:cs typeface="Bookman Uralic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613829" y="456583"/>
            <a:ext cx="9465945" cy="1034415"/>
            <a:chOff x="613829" y="456583"/>
            <a:chExt cx="9465945" cy="1034415"/>
          </a:xfrm>
        </p:grpSpPr>
        <p:sp>
          <p:nvSpPr>
            <p:cNvPr id="8" name="object 8"/>
            <p:cNvSpPr/>
            <p:nvPr/>
          </p:nvSpPr>
          <p:spPr>
            <a:xfrm>
              <a:off x="2545342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093219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196761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5767802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5871345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5974863" y="456583"/>
              <a:ext cx="84351" cy="8435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6078406" y="456583"/>
              <a:ext cx="84351" cy="84351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7439796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7543338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7646856" y="456583"/>
              <a:ext cx="84351" cy="84351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7750399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9127372" y="456583"/>
              <a:ext cx="84351" cy="84351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9230914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613829" y="790336"/>
              <a:ext cx="9465742" cy="128380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613829" y="886593"/>
              <a:ext cx="9465945" cy="603885"/>
            </a:xfrm>
            <a:custGeom>
              <a:avLst/>
              <a:gdLst/>
              <a:ahLst/>
              <a:cxnLst/>
              <a:rect l="l" t="t" r="r" b="b"/>
              <a:pathLst>
                <a:path w="9465945" h="603885">
                  <a:moveTo>
                    <a:pt x="9465741" y="0"/>
                  </a:moveTo>
                  <a:lnTo>
                    <a:pt x="0" y="0"/>
                  </a:lnTo>
                  <a:lnTo>
                    <a:pt x="0" y="603891"/>
                  </a:lnTo>
                  <a:lnTo>
                    <a:pt x="9465741" y="603891"/>
                  </a:lnTo>
                  <a:lnTo>
                    <a:pt x="9465741" y="0"/>
                  </a:lnTo>
                  <a:close/>
                </a:path>
              </a:pathLst>
            </a:custGeom>
            <a:solidFill>
              <a:srgbClr val="3333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/>
          <p:nvPr/>
        </p:nvSpPr>
        <p:spPr>
          <a:xfrm>
            <a:off x="2511855" y="230389"/>
            <a:ext cx="62928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5" dirty="0">
                <a:solidFill>
                  <a:srgbClr val="FFFFFF"/>
                </a:solidFill>
                <a:latin typeface="Bookman Uralic"/>
                <a:cs typeface="Bookman Uralic"/>
              </a:rPr>
              <a:t>Literature</a:t>
            </a:r>
            <a:endParaRPr sz="1000">
              <a:latin typeface="Bookman Uralic"/>
              <a:cs typeface="Bookman Uralic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4059721" y="230389"/>
            <a:ext cx="75628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AL in</a:t>
            </a:r>
            <a:r>
              <a:rPr sz="1000" i="1" spc="-75" dirty="0">
                <a:solidFill>
                  <a:srgbClr val="FFFFFF"/>
                </a:solidFill>
                <a:latin typeface="Bookman Uralic"/>
                <a:cs typeface="Bookman Uralic"/>
              </a:rPr>
              <a:t> </a:t>
            </a:r>
            <a:r>
              <a:rPr sz="1000" i="1" spc="15" dirty="0">
                <a:solidFill>
                  <a:srgbClr val="FFFFFF"/>
                </a:solidFill>
                <a:latin typeface="Bookman Uralic"/>
                <a:cs typeface="Bookman Uralic"/>
              </a:rPr>
              <a:t>RANK</a:t>
            </a:r>
            <a:endParaRPr sz="1000">
              <a:latin typeface="Bookman Uralic"/>
              <a:cs typeface="Bookman Uralic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5734298" y="230389"/>
            <a:ext cx="75374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AL in</a:t>
            </a:r>
            <a:r>
              <a:rPr sz="1000" i="1" spc="-75" dirty="0">
                <a:solidFill>
                  <a:srgbClr val="FFFFFF"/>
                </a:solidFill>
                <a:latin typeface="Bookman Uralic"/>
                <a:cs typeface="Bookman Uralic"/>
              </a:rPr>
              <a:t> </a:t>
            </a:r>
            <a:r>
              <a:rPr sz="1000" i="1" spc="15" dirty="0">
                <a:solidFill>
                  <a:srgbClr val="FFFFFF"/>
                </a:solidFill>
                <a:latin typeface="Bookman Uralic"/>
                <a:cs typeface="Bookman Uralic"/>
              </a:rPr>
              <a:t>HACT</a:t>
            </a:r>
            <a:endParaRPr sz="1000">
              <a:latin typeface="Bookman Uralic"/>
              <a:cs typeface="Bookman Uralic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7406291" y="230389"/>
            <a:ext cx="76898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AL in</a:t>
            </a:r>
            <a:r>
              <a:rPr sz="1000" i="1" spc="-70" dirty="0">
                <a:solidFill>
                  <a:srgbClr val="FFFFFF"/>
                </a:solidFill>
                <a:latin typeface="Bookman Uralic"/>
                <a:cs typeface="Bookman Uralic"/>
              </a:rPr>
              <a:t> </a:t>
            </a:r>
            <a:r>
              <a:rPr sz="1000" i="1" spc="15" dirty="0">
                <a:solidFill>
                  <a:srgbClr val="FFFFFF"/>
                </a:solidFill>
                <a:latin typeface="Bookman Uralic"/>
                <a:cs typeface="Bookman Uralic"/>
              </a:rPr>
              <a:t>HANK</a:t>
            </a:r>
            <a:endParaRPr sz="1000">
              <a:latin typeface="Bookman Uralic"/>
              <a:cs typeface="Bookman Uralic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9093859" y="230389"/>
            <a:ext cx="77660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Conclusions</a:t>
            </a:r>
            <a:endParaRPr sz="1000">
              <a:latin typeface="Bookman Uralic"/>
              <a:cs typeface="Bookman Uralic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822983" y="772560"/>
            <a:ext cx="6157595" cy="673100"/>
          </a:xfrm>
          <a:prstGeom prst="rect">
            <a:avLst/>
          </a:prstGeom>
        </p:spPr>
        <p:txBody>
          <a:bodyPr vert="horz" wrap="square" lIns="0" tIns="64769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9"/>
              </a:spcBef>
            </a:pPr>
            <a:r>
              <a:rPr sz="2250" i="1" spc="-10" dirty="0">
                <a:solidFill>
                  <a:srgbClr val="FFFFFF"/>
                </a:solidFill>
                <a:latin typeface="Bookman Uralic"/>
                <a:cs typeface="Bookman Uralic"/>
              </a:rPr>
              <a:t>HACT </a:t>
            </a:r>
            <a:r>
              <a:rPr sz="2250" i="1" spc="-5" dirty="0">
                <a:solidFill>
                  <a:srgbClr val="FFFFFF"/>
                </a:solidFill>
                <a:latin typeface="Bookman Uralic"/>
                <a:cs typeface="Bookman Uralic"/>
              </a:rPr>
              <a:t>Results: </a:t>
            </a:r>
            <a:r>
              <a:rPr sz="2250" i="1" spc="-40" dirty="0">
                <a:solidFill>
                  <a:srgbClr val="FFFFFF"/>
                </a:solidFill>
                <a:latin typeface="Bookman Uralic"/>
                <a:cs typeface="Bookman Uralic"/>
              </a:rPr>
              <a:t>Value </a:t>
            </a:r>
            <a:r>
              <a:rPr sz="2250" i="1" spc="-5" dirty="0">
                <a:solidFill>
                  <a:srgbClr val="FFFFFF"/>
                </a:solidFill>
                <a:latin typeface="Bookman Uralic"/>
                <a:cs typeface="Bookman Uralic"/>
              </a:rPr>
              <a:t>Functions</a:t>
            </a:r>
            <a:r>
              <a:rPr sz="2250" i="1" spc="185" dirty="0">
                <a:solidFill>
                  <a:srgbClr val="FFFFFF"/>
                </a:solidFill>
                <a:latin typeface="Bookman Uralic"/>
                <a:cs typeface="Bookman Uralic"/>
              </a:rPr>
              <a:t> </a:t>
            </a:r>
            <a:r>
              <a:rPr sz="2250" i="1" spc="-15" dirty="0">
                <a:solidFill>
                  <a:srgbClr val="FFFFFF"/>
                </a:solidFill>
                <a:latin typeface="Bookman Uralic"/>
                <a:cs typeface="Bookman Uralic"/>
              </a:rPr>
              <a:t>Differential</a:t>
            </a:r>
            <a:endParaRPr sz="2250">
              <a:latin typeface="Bookman Uralic"/>
              <a:cs typeface="Bookman Uralic"/>
            </a:endParaRPr>
          </a:p>
          <a:p>
            <a:pPr marL="12700">
              <a:lnSpc>
                <a:spcPct val="100000"/>
              </a:lnSpc>
              <a:spcBef>
                <a:spcPts val="300"/>
              </a:spcBef>
            </a:pPr>
            <a:r>
              <a:rPr sz="1400" i="1" spc="-5" dirty="0">
                <a:solidFill>
                  <a:srgbClr val="FFFFFF"/>
                </a:solidFill>
                <a:latin typeface="Bookman Uralic"/>
                <a:cs typeface="Bookman Uralic"/>
              </a:rPr>
              <a:t>Value </a:t>
            </a:r>
            <a:r>
              <a:rPr sz="1400" i="1" spc="15" dirty="0">
                <a:solidFill>
                  <a:srgbClr val="FFFFFF"/>
                </a:solidFill>
                <a:latin typeface="Bookman Uralic"/>
                <a:cs typeface="Bookman Uralic"/>
              </a:rPr>
              <a:t>functions </a:t>
            </a:r>
            <a:r>
              <a:rPr sz="14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for </a:t>
            </a:r>
            <a:r>
              <a:rPr sz="1400" i="1" spc="5" dirty="0">
                <a:solidFill>
                  <a:srgbClr val="FFFFFF"/>
                </a:solidFill>
                <a:latin typeface="Bookman Uralic"/>
                <a:cs typeface="Bookman Uralic"/>
              </a:rPr>
              <a:t>different </a:t>
            </a:r>
            <a:r>
              <a:rPr sz="14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level of </a:t>
            </a:r>
            <a:r>
              <a:rPr sz="1400" i="1" spc="15" dirty="0">
                <a:solidFill>
                  <a:srgbClr val="FFFFFF"/>
                </a:solidFill>
                <a:latin typeface="Bookman Uralic"/>
                <a:cs typeface="Bookman Uralic"/>
              </a:rPr>
              <a:t>assets by </a:t>
            </a:r>
            <a:r>
              <a:rPr sz="14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productivity </a:t>
            </a:r>
            <a:r>
              <a:rPr sz="1400" i="1" spc="15" dirty="0">
                <a:solidFill>
                  <a:srgbClr val="FFFFFF"/>
                </a:solidFill>
                <a:latin typeface="Bookman Uralic"/>
                <a:cs typeface="Bookman Uralic"/>
              </a:rPr>
              <a:t>(AL </a:t>
            </a:r>
            <a:r>
              <a:rPr sz="1400" i="1" spc="1240" dirty="0">
                <a:solidFill>
                  <a:srgbClr val="FFFFFF"/>
                </a:solidFill>
                <a:latin typeface="Arial"/>
                <a:cs typeface="Arial"/>
              </a:rPr>
              <a:t>!</a:t>
            </a:r>
            <a:r>
              <a:rPr sz="1400" i="1" spc="6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i="1" spc="15" dirty="0">
                <a:solidFill>
                  <a:srgbClr val="FFFFFF"/>
                </a:solidFill>
                <a:latin typeface="Bookman Uralic"/>
                <a:cs typeface="Bookman Uralic"/>
              </a:rPr>
              <a:t>REE)</a:t>
            </a:r>
            <a:endParaRPr sz="1400">
              <a:latin typeface="Bookman Uralic"/>
              <a:cs typeface="Bookman Uralic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613829" y="1458399"/>
            <a:ext cx="9465742" cy="64203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0" name="object 30"/>
          <p:cNvGrpSpPr/>
          <p:nvPr/>
        </p:nvGrpSpPr>
        <p:grpSpPr>
          <a:xfrm>
            <a:off x="2803119" y="2093324"/>
            <a:ext cx="5063490" cy="3410585"/>
            <a:chOff x="2803119" y="2093324"/>
            <a:chExt cx="5063490" cy="3410585"/>
          </a:xfrm>
        </p:grpSpPr>
        <p:sp>
          <p:nvSpPr>
            <p:cNvPr id="31" name="object 31"/>
            <p:cNvSpPr/>
            <p:nvPr/>
          </p:nvSpPr>
          <p:spPr>
            <a:xfrm>
              <a:off x="2803119" y="2093324"/>
              <a:ext cx="5063110" cy="3249753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3594773" y="5270689"/>
              <a:ext cx="3882390" cy="198755"/>
            </a:xfrm>
            <a:custGeom>
              <a:avLst/>
              <a:gdLst/>
              <a:ahLst/>
              <a:cxnLst/>
              <a:rect l="l" t="t" r="r" b="b"/>
              <a:pathLst>
                <a:path w="3882390" h="198754">
                  <a:moveTo>
                    <a:pt x="3882250" y="0"/>
                  </a:moveTo>
                  <a:lnTo>
                    <a:pt x="0" y="0"/>
                  </a:lnTo>
                  <a:lnTo>
                    <a:pt x="0" y="198514"/>
                  </a:lnTo>
                  <a:lnTo>
                    <a:pt x="3882250" y="198514"/>
                  </a:lnTo>
                  <a:lnTo>
                    <a:pt x="388225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3594772" y="5270692"/>
              <a:ext cx="3882390" cy="198755"/>
            </a:xfrm>
            <a:custGeom>
              <a:avLst/>
              <a:gdLst/>
              <a:ahLst/>
              <a:cxnLst/>
              <a:rect l="l" t="t" r="r" b="b"/>
              <a:pathLst>
                <a:path w="3882390" h="198754">
                  <a:moveTo>
                    <a:pt x="0" y="198514"/>
                  </a:moveTo>
                  <a:lnTo>
                    <a:pt x="3882239" y="198514"/>
                  </a:lnTo>
                  <a:lnTo>
                    <a:pt x="3882239" y="0"/>
                  </a:lnTo>
                  <a:lnTo>
                    <a:pt x="0" y="0"/>
                  </a:lnTo>
                  <a:lnTo>
                    <a:pt x="0" y="198514"/>
                  </a:lnTo>
                  <a:close/>
                </a:path>
              </a:pathLst>
            </a:custGeom>
            <a:ln w="6872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4" name="object 34"/>
          <p:cNvSpPr txBox="1"/>
          <p:nvPr/>
        </p:nvSpPr>
        <p:spPr>
          <a:xfrm>
            <a:off x="1315225" y="5776324"/>
            <a:ext cx="7788909" cy="768985"/>
          </a:xfrm>
          <a:prstGeom prst="rect">
            <a:avLst/>
          </a:prstGeom>
        </p:spPr>
        <p:txBody>
          <a:bodyPr vert="horz" wrap="square" lIns="0" tIns="59690" rIns="0" bIns="0" rtlCol="0">
            <a:spAutoFit/>
          </a:bodyPr>
          <a:lstStyle/>
          <a:p>
            <a:pPr marL="38100" marR="30480">
              <a:lnSpc>
                <a:spcPts val="1839"/>
              </a:lnSpc>
              <a:spcBef>
                <a:spcPts val="470"/>
              </a:spcBef>
              <a:tabLst>
                <a:tab pos="623570" algn="l"/>
              </a:tabLst>
            </a:pPr>
            <a:r>
              <a:rPr sz="2400" spc="494" baseline="-64236" dirty="0">
                <a:latin typeface="URW Gothic"/>
                <a:cs typeface="URW Gothic"/>
              </a:rPr>
              <a:t>r</a:t>
            </a:r>
            <a:r>
              <a:rPr sz="1850" spc="330" dirty="0">
                <a:latin typeface="LM Roman 9"/>
                <a:cs typeface="LM Roman 9"/>
              </a:rPr>
              <a:t>=</a:t>
            </a:r>
            <a:r>
              <a:rPr sz="1850" i="1" spc="330" dirty="0">
                <a:latin typeface="Arial"/>
                <a:cs typeface="Arial"/>
              </a:rPr>
              <a:t>)	</a:t>
            </a:r>
            <a:r>
              <a:rPr sz="1600" spc="20" dirty="0">
                <a:latin typeface="URW Gothic"/>
                <a:cs typeface="URW Gothic"/>
              </a:rPr>
              <a:t>The Huggett </a:t>
            </a:r>
            <a:r>
              <a:rPr sz="1600" spc="15" dirty="0">
                <a:latin typeface="URW Gothic"/>
                <a:cs typeface="URW Gothic"/>
              </a:rPr>
              <a:t>economy </a:t>
            </a:r>
            <a:r>
              <a:rPr sz="1600" spc="20" dirty="0">
                <a:latin typeface="URW Gothic"/>
                <a:cs typeface="URW Gothic"/>
              </a:rPr>
              <a:t>under adaptive learning needs </a:t>
            </a:r>
            <a:r>
              <a:rPr sz="1600" spc="25" dirty="0">
                <a:latin typeface="URW Gothic"/>
                <a:cs typeface="URW Gothic"/>
              </a:rPr>
              <a:t>a </a:t>
            </a:r>
            <a:r>
              <a:rPr sz="1600" spc="15" dirty="0">
                <a:latin typeface="URW Gothic"/>
                <a:cs typeface="URW Gothic"/>
              </a:rPr>
              <a:t>higher</a:t>
            </a:r>
            <a:r>
              <a:rPr sz="1600" spc="-30" dirty="0">
                <a:latin typeface="URW Gothic"/>
                <a:cs typeface="URW Gothic"/>
              </a:rPr>
              <a:t> </a:t>
            </a:r>
            <a:r>
              <a:rPr sz="1600" spc="10" dirty="0">
                <a:latin typeface="URW Gothic"/>
                <a:cs typeface="URW Gothic"/>
              </a:rPr>
              <a:t>interest  </a:t>
            </a:r>
            <a:r>
              <a:rPr sz="1600" spc="20" dirty="0">
                <a:latin typeface="URW Gothic"/>
                <a:cs typeface="URW Gothic"/>
              </a:rPr>
              <a:t>ate </a:t>
            </a:r>
            <a:r>
              <a:rPr sz="1600" spc="15" dirty="0">
                <a:latin typeface="URW Gothic"/>
                <a:cs typeface="URW Gothic"/>
              </a:rPr>
              <a:t>to clear the market of </a:t>
            </a:r>
            <a:r>
              <a:rPr sz="1600" spc="20" dirty="0">
                <a:latin typeface="URW Gothic"/>
                <a:cs typeface="URW Gothic"/>
              </a:rPr>
              <a:t>assets, </a:t>
            </a:r>
            <a:r>
              <a:rPr sz="1600" i="1" spc="10" dirty="0">
                <a:latin typeface="DejaVu Sans"/>
                <a:cs typeface="DejaVu Sans"/>
              </a:rPr>
              <a:t>⇡ </a:t>
            </a:r>
            <a:r>
              <a:rPr sz="1600" spc="30" dirty="0">
                <a:latin typeface="URW Gothic"/>
                <a:cs typeface="URW Gothic"/>
              </a:rPr>
              <a:t>10</a:t>
            </a:r>
            <a:r>
              <a:rPr sz="1600" spc="30" dirty="0">
                <a:latin typeface="DejaVu Sans Condensed"/>
                <a:cs typeface="DejaVu Sans Condensed"/>
              </a:rPr>
              <a:t>%</a:t>
            </a:r>
            <a:r>
              <a:rPr sz="1600" spc="30" dirty="0">
                <a:latin typeface="URW Gothic"/>
                <a:cs typeface="URW Gothic"/>
              </a:rPr>
              <a:t>, </a:t>
            </a:r>
            <a:r>
              <a:rPr sz="1600" spc="20" dirty="0">
                <a:latin typeface="URW Gothic"/>
                <a:cs typeface="URW Gothic"/>
              </a:rPr>
              <a:t>than under </a:t>
            </a:r>
            <a:r>
              <a:rPr sz="1600" spc="10" dirty="0">
                <a:latin typeface="URW Gothic"/>
                <a:cs typeface="URW Gothic"/>
              </a:rPr>
              <a:t>rational </a:t>
            </a:r>
            <a:r>
              <a:rPr sz="1600" spc="20" dirty="0">
                <a:latin typeface="URW Gothic"/>
                <a:cs typeface="URW Gothic"/>
              </a:rPr>
              <a:t>expectations,  where </a:t>
            </a:r>
            <a:r>
              <a:rPr sz="1600" spc="25" dirty="0">
                <a:latin typeface="URW Gothic"/>
                <a:cs typeface="URW Gothic"/>
              </a:rPr>
              <a:t>a </a:t>
            </a:r>
            <a:r>
              <a:rPr sz="1600" spc="50" dirty="0">
                <a:latin typeface="URW Gothic"/>
                <a:cs typeface="URW Gothic"/>
              </a:rPr>
              <a:t>3</a:t>
            </a:r>
            <a:r>
              <a:rPr sz="1600" spc="50" dirty="0">
                <a:latin typeface="DejaVu Sans Condensed"/>
                <a:cs typeface="DejaVu Sans Condensed"/>
              </a:rPr>
              <a:t>% </a:t>
            </a:r>
            <a:r>
              <a:rPr sz="1600" spc="10" dirty="0">
                <a:latin typeface="URW Gothic"/>
                <a:cs typeface="URW Gothic"/>
              </a:rPr>
              <a:t>interest </a:t>
            </a:r>
            <a:r>
              <a:rPr sz="1600" spc="5" dirty="0">
                <a:latin typeface="URW Gothic"/>
                <a:cs typeface="URW Gothic"/>
              </a:rPr>
              <a:t>rate </a:t>
            </a:r>
            <a:r>
              <a:rPr sz="1600" spc="10" dirty="0">
                <a:latin typeface="URW Gothic"/>
                <a:cs typeface="URW Gothic"/>
              </a:rPr>
              <a:t>allows </a:t>
            </a:r>
            <a:r>
              <a:rPr sz="1600" spc="-10" dirty="0">
                <a:latin typeface="URW Gothic"/>
                <a:cs typeface="URW Gothic"/>
              </a:rPr>
              <a:t>for </a:t>
            </a:r>
            <a:r>
              <a:rPr sz="1600" spc="15" dirty="0">
                <a:latin typeface="URW Gothic"/>
                <a:cs typeface="URW Gothic"/>
              </a:rPr>
              <a:t>market</a:t>
            </a:r>
            <a:r>
              <a:rPr sz="1600" spc="-45" dirty="0">
                <a:latin typeface="URW Gothic"/>
                <a:cs typeface="URW Gothic"/>
              </a:rPr>
              <a:t> </a:t>
            </a:r>
            <a:r>
              <a:rPr sz="1600" spc="20" dirty="0">
                <a:latin typeface="URW Gothic"/>
                <a:cs typeface="URW Gothic"/>
              </a:rPr>
              <a:t>clearing</a:t>
            </a:r>
            <a:endParaRPr sz="1600">
              <a:latin typeface="URW Gothic"/>
              <a:cs typeface="URW Gothic"/>
            </a:endParaRPr>
          </a:p>
        </p:txBody>
      </p:sp>
      <p:sp>
        <p:nvSpPr>
          <p:cNvPr id="37" name="object 3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50"/>
              </a:spcBef>
            </a:pPr>
            <a:fld id="{81D60167-4931-47E6-BA6A-407CBD079E47}" type="slidenum">
              <a:rPr spc="10" dirty="0"/>
              <a:t>11</a:t>
            </a:fld>
            <a:r>
              <a:rPr spc="-165" dirty="0"/>
              <a:t> </a:t>
            </a:r>
            <a:r>
              <a:rPr spc="10" dirty="0"/>
              <a:t>/</a:t>
            </a:r>
            <a:r>
              <a:rPr spc="-160" dirty="0"/>
              <a:t> </a:t>
            </a:r>
            <a:r>
              <a:rPr spc="10" dirty="0"/>
              <a:t>27</a:t>
            </a:r>
          </a:p>
        </p:txBody>
      </p:sp>
      <p:sp>
        <p:nvSpPr>
          <p:cNvPr id="35" name="object 35"/>
          <p:cNvSpPr txBox="1"/>
          <p:nvPr/>
        </p:nvSpPr>
        <p:spPr>
          <a:xfrm>
            <a:off x="3976526" y="5230059"/>
            <a:ext cx="300990" cy="13589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700" spc="10" dirty="0">
                <a:latin typeface="Arial"/>
                <a:cs typeface="Arial"/>
              </a:rPr>
              <a:t>Assets</a:t>
            </a:r>
            <a:endParaRPr sz="700">
              <a:latin typeface="Arial"/>
              <a:cs typeface="Arial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6633688" y="5230059"/>
            <a:ext cx="300990" cy="13589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700" spc="10" dirty="0">
                <a:latin typeface="Arial"/>
                <a:cs typeface="Arial"/>
              </a:rPr>
              <a:t>Assets</a:t>
            </a:r>
            <a:endParaRPr sz="7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613829" y="228596"/>
            <a:ext cx="9465945" cy="626110"/>
            <a:chOff x="613829" y="228596"/>
            <a:chExt cx="9465945" cy="626110"/>
          </a:xfrm>
        </p:grpSpPr>
        <p:sp>
          <p:nvSpPr>
            <p:cNvPr id="3" name="object 3"/>
            <p:cNvSpPr/>
            <p:nvPr/>
          </p:nvSpPr>
          <p:spPr>
            <a:xfrm>
              <a:off x="613829" y="228596"/>
              <a:ext cx="9465742" cy="62591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56470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960014" y="456583"/>
              <a:ext cx="84351" cy="84351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822983" y="230389"/>
            <a:ext cx="77025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5" dirty="0">
                <a:solidFill>
                  <a:srgbClr val="FFFFFF"/>
                </a:solidFill>
                <a:latin typeface="Bookman Uralic"/>
                <a:cs typeface="Bookman Uralic"/>
              </a:rPr>
              <a:t>Introduction</a:t>
            </a:r>
            <a:endParaRPr sz="1000">
              <a:latin typeface="Bookman Uralic"/>
              <a:cs typeface="Bookman Uralic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613829" y="456583"/>
            <a:ext cx="9465945" cy="800100"/>
            <a:chOff x="613829" y="456583"/>
            <a:chExt cx="9465945" cy="800100"/>
          </a:xfrm>
        </p:grpSpPr>
        <p:sp>
          <p:nvSpPr>
            <p:cNvPr id="8" name="object 8"/>
            <p:cNvSpPr/>
            <p:nvPr/>
          </p:nvSpPr>
          <p:spPr>
            <a:xfrm>
              <a:off x="2545342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093219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196761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5767802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5871345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5974863" y="456583"/>
              <a:ext cx="84351" cy="8435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6078406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7439796" y="456583"/>
              <a:ext cx="84351" cy="84351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7543338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7646856" y="456583"/>
              <a:ext cx="84351" cy="84351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7750399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9127372" y="456583"/>
              <a:ext cx="84351" cy="84351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9230914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613829" y="790336"/>
              <a:ext cx="9465742" cy="128380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613829" y="886604"/>
              <a:ext cx="9465945" cy="370205"/>
            </a:xfrm>
            <a:custGeom>
              <a:avLst/>
              <a:gdLst/>
              <a:ahLst/>
              <a:cxnLst/>
              <a:rect l="l" t="t" r="r" b="b"/>
              <a:pathLst>
                <a:path w="9465945" h="370205">
                  <a:moveTo>
                    <a:pt x="9465741" y="0"/>
                  </a:moveTo>
                  <a:lnTo>
                    <a:pt x="0" y="0"/>
                  </a:lnTo>
                  <a:lnTo>
                    <a:pt x="0" y="369984"/>
                  </a:lnTo>
                  <a:lnTo>
                    <a:pt x="9465741" y="369984"/>
                  </a:lnTo>
                  <a:lnTo>
                    <a:pt x="9465741" y="0"/>
                  </a:lnTo>
                  <a:close/>
                </a:path>
              </a:pathLst>
            </a:custGeom>
            <a:solidFill>
              <a:srgbClr val="3333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/>
          <p:nvPr/>
        </p:nvSpPr>
        <p:spPr>
          <a:xfrm>
            <a:off x="2511855" y="230389"/>
            <a:ext cx="62928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5" dirty="0">
                <a:solidFill>
                  <a:srgbClr val="FFFFFF"/>
                </a:solidFill>
                <a:latin typeface="Bookman Uralic"/>
                <a:cs typeface="Bookman Uralic"/>
              </a:rPr>
              <a:t>Literature</a:t>
            </a:r>
            <a:endParaRPr sz="1000">
              <a:latin typeface="Bookman Uralic"/>
              <a:cs typeface="Bookman Uralic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4059721" y="230389"/>
            <a:ext cx="75628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AL in</a:t>
            </a:r>
            <a:r>
              <a:rPr sz="1000" i="1" spc="-75" dirty="0">
                <a:solidFill>
                  <a:srgbClr val="FFFFFF"/>
                </a:solidFill>
                <a:latin typeface="Bookman Uralic"/>
                <a:cs typeface="Bookman Uralic"/>
              </a:rPr>
              <a:t> </a:t>
            </a:r>
            <a:r>
              <a:rPr sz="1000" i="1" spc="15" dirty="0">
                <a:solidFill>
                  <a:srgbClr val="FFFFFF"/>
                </a:solidFill>
                <a:latin typeface="Bookman Uralic"/>
                <a:cs typeface="Bookman Uralic"/>
              </a:rPr>
              <a:t>RANK</a:t>
            </a:r>
            <a:endParaRPr sz="1000">
              <a:latin typeface="Bookman Uralic"/>
              <a:cs typeface="Bookman Uralic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5734298" y="230389"/>
            <a:ext cx="75374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AL in</a:t>
            </a:r>
            <a:r>
              <a:rPr sz="1000" i="1" spc="-75" dirty="0">
                <a:solidFill>
                  <a:srgbClr val="FFFFFF"/>
                </a:solidFill>
                <a:latin typeface="Bookman Uralic"/>
                <a:cs typeface="Bookman Uralic"/>
              </a:rPr>
              <a:t> </a:t>
            </a:r>
            <a:r>
              <a:rPr sz="1000" i="1" spc="15" dirty="0">
                <a:solidFill>
                  <a:srgbClr val="FFFFFF"/>
                </a:solidFill>
                <a:latin typeface="Bookman Uralic"/>
                <a:cs typeface="Bookman Uralic"/>
              </a:rPr>
              <a:t>HACT</a:t>
            </a:r>
            <a:endParaRPr sz="1000">
              <a:latin typeface="Bookman Uralic"/>
              <a:cs typeface="Bookman Uralic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7406291" y="230389"/>
            <a:ext cx="76898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AL in</a:t>
            </a:r>
            <a:r>
              <a:rPr sz="1000" i="1" spc="-70" dirty="0">
                <a:solidFill>
                  <a:srgbClr val="FFFFFF"/>
                </a:solidFill>
                <a:latin typeface="Bookman Uralic"/>
                <a:cs typeface="Bookman Uralic"/>
              </a:rPr>
              <a:t> </a:t>
            </a:r>
            <a:r>
              <a:rPr sz="1000" i="1" spc="15" dirty="0">
                <a:solidFill>
                  <a:srgbClr val="FFFFFF"/>
                </a:solidFill>
                <a:latin typeface="Bookman Uralic"/>
                <a:cs typeface="Bookman Uralic"/>
              </a:rPr>
              <a:t>HANK</a:t>
            </a:r>
            <a:endParaRPr sz="1000">
              <a:latin typeface="Bookman Uralic"/>
              <a:cs typeface="Bookman Uralic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9093859" y="230389"/>
            <a:ext cx="77660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Conclusions</a:t>
            </a:r>
            <a:endParaRPr sz="1000">
              <a:latin typeface="Bookman Uralic"/>
              <a:cs typeface="Bookman Uralic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613829" y="825832"/>
            <a:ext cx="9465945" cy="36703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21615">
              <a:lnSpc>
                <a:spcPct val="100000"/>
              </a:lnSpc>
              <a:spcBef>
                <a:spcPts val="90"/>
              </a:spcBef>
            </a:pPr>
            <a:r>
              <a:rPr sz="2250" i="1" spc="-5" dirty="0">
                <a:solidFill>
                  <a:srgbClr val="FFFFFF"/>
                </a:solidFill>
                <a:latin typeface="Bookman Uralic"/>
                <a:cs typeface="Bookman Uralic"/>
              </a:rPr>
              <a:t>One-Asset </a:t>
            </a:r>
            <a:r>
              <a:rPr sz="2250" i="1" spc="-10" dirty="0">
                <a:solidFill>
                  <a:srgbClr val="FFFFFF"/>
                </a:solidFill>
                <a:latin typeface="Bookman Uralic"/>
                <a:cs typeface="Bookman Uralic"/>
              </a:rPr>
              <a:t>HANK under </a:t>
            </a:r>
            <a:r>
              <a:rPr sz="2250" i="1" spc="-5" dirty="0">
                <a:solidFill>
                  <a:srgbClr val="FFFFFF"/>
                </a:solidFill>
                <a:latin typeface="Bookman Uralic"/>
                <a:cs typeface="Bookman Uralic"/>
              </a:rPr>
              <a:t>Adaptive </a:t>
            </a:r>
            <a:r>
              <a:rPr sz="2250" i="1" spc="5" dirty="0">
                <a:solidFill>
                  <a:srgbClr val="FFFFFF"/>
                </a:solidFill>
                <a:latin typeface="Bookman Uralic"/>
                <a:cs typeface="Bookman Uralic"/>
              </a:rPr>
              <a:t>Learning </a:t>
            </a:r>
            <a:r>
              <a:rPr sz="2250" i="1" spc="-5" dirty="0">
                <a:solidFill>
                  <a:srgbClr val="FFFFFF"/>
                </a:solidFill>
                <a:latin typeface="Bookman Uralic"/>
                <a:cs typeface="Bookman Uralic"/>
              </a:rPr>
              <a:t>in</a:t>
            </a:r>
            <a:r>
              <a:rPr sz="2250" i="1" spc="-25" dirty="0">
                <a:solidFill>
                  <a:srgbClr val="FFFFFF"/>
                </a:solidFill>
                <a:latin typeface="Bookman Uralic"/>
                <a:cs typeface="Bookman Uralic"/>
              </a:rPr>
              <a:t> </a:t>
            </a:r>
            <a:r>
              <a:rPr sz="2250" i="1" spc="5" dirty="0">
                <a:solidFill>
                  <a:srgbClr val="FFFFFF"/>
                </a:solidFill>
                <a:latin typeface="Bookman Uralic"/>
                <a:cs typeface="Bookman Uralic"/>
              </a:rPr>
              <a:t>Continuous-Time</a:t>
            </a:r>
            <a:endParaRPr sz="2250">
              <a:latin typeface="Bookman Uralic"/>
              <a:cs typeface="Bookman Uralic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613829" y="1224465"/>
            <a:ext cx="9465742" cy="64203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 txBox="1"/>
          <p:nvPr/>
        </p:nvSpPr>
        <p:spPr>
          <a:xfrm>
            <a:off x="3364288" y="2973326"/>
            <a:ext cx="3964940" cy="9340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74775" marR="5080" indent="-1362710">
              <a:lnSpc>
                <a:spcPct val="145400"/>
              </a:lnSpc>
              <a:spcBef>
                <a:spcPts val="100"/>
              </a:spcBef>
            </a:pPr>
            <a:r>
              <a:rPr sz="2050" spc="-5" dirty="0">
                <a:latin typeface="URW Gothic"/>
                <a:cs typeface="URW Gothic"/>
              </a:rPr>
              <a:t>Bounded Rational HANK</a:t>
            </a:r>
            <a:r>
              <a:rPr sz="2050" spc="-35" dirty="0">
                <a:latin typeface="URW Gothic"/>
                <a:cs typeface="URW Gothic"/>
              </a:rPr>
              <a:t> </a:t>
            </a:r>
            <a:r>
              <a:rPr sz="2050" spc="-5" dirty="0">
                <a:latin typeface="URW Gothic"/>
                <a:cs typeface="URW Gothic"/>
              </a:rPr>
              <a:t>model  (</a:t>
            </a:r>
            <a:r>
              <a:rPr sz="2050" spc="-5" dirty="0">
                <a:solidFill>
                  <a:srgbClr val="0000FF"/>
                </a:solidFill>
                <a:latin typeface="URW Gothic"/>
                <a:cs typeface="URW Gothic"/>
              </a:rPr>
              <a:t>BRHANK</a:t>
            </a:r>
            <a:r>
              <a:rPr sz="2050" spc="-5" dirty="0">
                <a:latin typeface="URW Gothic"/>
                <a:cs typeface="URW Gothic"/>
              </a:rPr>
              <a:t>)</a:t>
            </a:r>
            <a:endParaRPr sz="2050">
              <a:latin typeface="URW Gothic"/>
              <a:cs typeface="URW Gothic"/>
            </a:endParaRPr>
          </a:p>
        </p:txBody>
      </p:sp>
      <p:sp>
        <p:nvSpPr>
          <p:cNvPr id="31" name="object 3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50"/>
              </a:spcBef>
            </a:pPr>
            <a:fld id="{81D60167-4931-47E6-BA6A-407CBD079E47}" type="slidenum">
              <a:rPr spc="10" dirty="0"/>
              <a:t>12</a:t>
            </a:fld>
            <a:r>
              <a:rPr spc="-165" dirty="0"/>
              <a:t> </a:t>
            </a:r>
            <a:r>
              <a:rPr spc="10" dirty="0"/>
              <a:t>/</a:t>
            </a:r>
            <a:r>
              <a:rPr spc="-160" dirty="0"/>
              <a:t> </a:t>
            </a:r>
            <a:r>
              <a:rPr spc="10" dirty="0"/>
              <a:t>27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613829" y="228596"/>
            <a:ext cx="9465945" cy="626110"/>
            <a:chOff x="613829" y="228596"/>
            <a:chExt cx="9465945" cy="626110"/>
          </a:xfrm>
        </p:grpSpPr>
        <p:sp>
          <p:nvSpPr>
            <p:cNvPr id="3" name="object 3"/>
            <p:cNvSpPr/>
            <p:nvPr/>
          </p:nvSpPr>
          <p:spPr>
            <a:xfrm>
              <a:off x="613829" y="228596"/>
              <a:ext cx="9465742" cy="62591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56470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960014" y="456583"/>
              <a:ext cx="84351" cy="84351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822983" y="230389"/>
            <a:ext cx="77025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5" dirty="0">
                <a:solidFill>
                  <a:srgbClr val="FFFFFF"/>
                </a:solidFill>
                <a:latin typeface="Bookman Uralic"/>
                <a:cs typeface="Bookman Uralic"/>
              </a:rPr>
              <a:t>Introduction</a:t>
            </a:r>
            <a:endParaRPr sz="1000">
              <a:latin typeface="Bookman Uralic"/>
              <a:cs typeface="Bookman Uralic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613829" y="456583"/>
            <a:ext cx="9465945" cy="1034415"/>
            <a:chOff x="613829" y="456583"/>
            <a:chExt cx="9465945" cy="1034415"/>
          </a:xfrm>
        </p:grpSpPr>
        <p:sp>
          <p:nvSpPr>
            <p:cNvPr id="8" name="object 8"/>
            <p:cNvSpPr/>
            <p:nvPr/>
          </p:nvSpPr>
          <p:spPr>
            <a:xfrm>
              <a:off x="2545342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093219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196761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5767802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5871345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5974863" y="456583"/>
              <a:ext cx="84351" cy="8435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6078406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7439796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7543338" y="456583"/>
              <a:ext cx="84351" cy="84351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7646856" y="456583"/>
              <a:ext cx="84351" cy="84351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7750399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9127372" y="456583"/>
              <a:ext cx="84351" cy="84351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9230914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613829" y="790336"/>
              <a:ext cx="9465742" cy="128380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613829" y="886593"/>
              <a:ext cx="9465945" cy="603885"/>
            </a:xfrm>
            <a:custGeom>
              <a:avLst/>
              <a:gdLst/>
              <a:ahLst/>
              <a:cxnLst/>
              <a:rect l="l" t="t" r="r" b="b"/>
              <a:pathLst>
                <a:path w="9465945" h="603885">
                  <a:moveTo>
                    <a:pt x="9465741" y="0"/>
                  </a:moveTo>
                  <a:lnTo>
                    <a:pt x="0" y="0"/>
                  </a:lnTo>
                  <a:lnTo>
                    <a:pt x="0" y="603891"/>
                  </a:lnTo>
                  <a:lnTo>
                    <a:pt x="9465741" y="603891"/>
                  </a:lnTo>
                  <a:lnTo>
                    <a:pt x="9465741" y="0"/>
                  </a:lnTo>
                  <a:close/>
                </a:path>
              </a:pathLst>
            </a:custGeom>
            <a:solidFill>
              <a:srgbClr val="3333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/>
          <p:nvPr/>
        </p:nvSpPr>
        <p:spPr>
          <a:xfrm>
            <a:off x="2511855" y="230389"/>
            <a:ext cx="62928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5" dirty="0">
                <a:solidFill>
                  <a:srgbClr val="FFFFFF"/>
                </a:solidFill>
                <a:latin typeface="Bookman Uralic"/>
                <a:cs typeface="Bookman Uralic"/>
              </a:rPr>
              <a:t>Literature</a:t>
            </a:r>
            <a:endParaRPr sz="1000">
              <a:latin typeface="Bookman Uralic"/>
              <a:cs typeface="Bookman Uralic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4059721" y="230389"/>
            <a:ext cx="75628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AL in</a:t>
            </a:r>
            <a:r>
              <a:rPr sz="1000" i="1" spc="-75" dirty="0">
                <a:solidFill>
                  <a:srgbClr val="FFFFFF"/>
                </a:solidFill>
                <a:latin typeface="Bookman Uralic"/>
                <a:cs typeface="Bookman Uralic"/>
              </a:rPr>
              <a:t> </a:t>
            </a:r>
            <a:r>
              <a:rPr sz="1000" i="1" spc="15" dirty="0">
                <a:solidFill>
                  <a:srgbClr val="FFFFFF"/>
                </a:solidFill>
                <a:latin typeface="Bookman Uralic"/>
                <a:cs typeface="Bookman Uralic"/>
              </a:rPr>
              <a:t>RANK</a:t>
            </a:r>
            <a:endParaRPr sz="1000">
              <a:latin typeface="Bookman Uralic"/>
              <a:cs typeface="Bookman Uralic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5734298" y="230389"/>
            <a:ext cx="75374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AL in</a:t>
            </a:r>
            <a:r>
              <a:rPr sz="1000" i="1" spc="-75" dirty="0">
                <a:solidFill>
                  <a:srgbClr val="FFFFFF"/>
                </a:solidFill>
                <a:latin typeface="Bookman Uralic"/>
                <a:cs typeface="Bookman Uralic"/>
              </a:rPr>
              <a:t> </a:t>
            </a:r>
            <a:r>
              <a:rPr sz="1000" i="1" spc="15" dirty="0">
                <a:solidFill>
                  <a:srgbClr val="FFFFFF"/>
                </a:solidFill>
                <a:latin typeface="Bookman Uralic"/>
                <a:cs typeface="Bookman Uralic"/>
              </a:rPr>
              <a:t>HACT</a:t>
            </a:r>
            <a:endParaRPr sz="1000">
              <a:latin typeface="Bookman Uralic"/>
              <a:cs typeface="Bookman Uralic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7406291" y="230389"/>
            <a:ext cx="76898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AL in</a:t>
            </a:r>
            <a:r>
              <a:rPr sz="1000" i="1" spc="-70" dirty="0">
                <a:solidFill>
                  <a:srgbClr val="FFFFFF"/>
                </a:solidFill>
                <a:latin typeface="Bookman Uralic"/>
                <a:cs typeface="Bookman Uralic"/>
              </a:rPr>
              <a:t> </a:t>
            </a:r>
            <a:r>
              <a:rPr sz="1000" i="1" spc="15" dirty="0">
                <a:solidFill>
                  <a:srgbClr val="FFFFFF"/>
                </a:solidFill>
                <a:latin typeface="Bookman Uralic"/>
                <a:cs typeface="Bookman Uralic"/>
              </a:rPr>
              <a:t>HANK</a:t>
            </a:r>
            <a:endParaRPr sz="1000">
              <a:latin typeface="Bookman Uralic"/>
              <a:cs typeface="Bookman Uralic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9093859" y="230389"/>
            <a:ext cx="77660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Conclusions</a:t>
            </a:r>
            <a:endParaRPr sz="1000">
              <a:latin typeface="Bookman Uralic"/>
              <a:cs typeface="Bookman Uralic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613829" y="772560"/>
            <a:ext cx="9465945" cy="673100"/>
          </a:xfrm>
          <a:prstGeom prst="rect">
            <a:avLst/>
          </a:prstGeom>
        </p:spPr>
        <p:txBody>
          <a:bodyPr vert="horz" wrap="square" lIns="0" tIns="64769" rIns="0" bIns="0" rtlCol="0">
            <a:spAutoFit/>
          </a:bodyPr>
          <a:lstStyle/>
          <a:p>
            <a:pPr marL="221615">
              <a:lnSpc>
                <a:spcPct val="100000"/>
              </a:lnSpc>
              <a:spcBef>
                <a:spcPts val="509"/>
              </a:spcBef>
            </a:pPr>
            <a:r>
              <a:rPr sz="2250" i="1" spc="-10" dirty="0">
                <a:solidFill>
                  <a:srgbClr val="FFFFFF"/>
                </a:solidFill>
                <a:latin typeface="Bookman Uralic"/>
                <a:cs typeface="Bookman Uralic"/>
              </a:rPr>
              <a:t>Bounded </a:t>
            </a:r>
            <a:r>
              <a:rPr sz="2250" i="1" spc="-5" dirty="0">
                <a:solidFill>
                  <a:srgbClr val="FFFFFF"/>
                </a:solidFill>
                <a:latin typeface="Bookman Uralic"/>
                <a:cs typeface="Bookman Uralic"/>
              </a:rPr>
              <a:t>Rational </a:t>
            </a:r>
            <a:r>
              <a:rPr sz="2250" i="1" spc="-10" dirty="0">
                <a:solidFill>
                  <a:srgbClr val="FFFFFF"/>
                </a:solidFill>
                <a:latin typeface="Bookman Uralic"/>
                <a:cs typeface="Bookman Uralic"/>
              </a:rPr>
              <a:t>HANK model</a:t>
            </a:r>
            <a:r>
              <a:rPr sz="2250" i="1" spc="5" dirty="0">
                <a:solidFill>
                  <a:srgbClr val="FFFFFF"/>
                </a:solidFill>
                <a:latin typeface="Bookman Uralic"/>
                <a:cs typeface="Bookman Uralic"/>
              </a:rPr>
              <a:t> </a:t>
            </a:r>
            <a:r>
              <a:rPr sz="2250" i="1" spc="-10" dirty="0">
                <a:solidFill>
                  <a:srgbClr val="FFFFFF"/>
                </a:solidFill>
                <a:latin typeface="Bookman Uralic"/>
                <a:cs typeface="Bookman Uralic"/>
              </a:rPr>
              <a:t>(BRHANK)</a:t>
            </a:r>
            <a:endParaRPr sz="2250">
              <a:latin typeface="Bookman Uralic"/>
              <a:cs typeface="Bookman Uralic"/>
            </a:endParaRPr>
          </a:p>
          <a:p>
            <a:pPr marL="221615">
              <a:lnSpc>
                <a:spcPct val="100000"/>
              </a:lnSpc>
              <a:spcBef>
                <a:spcPts val="300"/>
              </a:spcBef>
            </a:pPr>
            <a:r>
              <a:rPr sz="1400" i="1" spc="15" dirty="0">
                <a:solidFill>
                  <a:srgbClr val="FFFFFF"/>
                </a:solidFill>
                <a:latin typeface="Bookman Uralic"/>
                <a:cs typeface="Bookman Uralic"/>
              </a:rPr>
              <a:t>One-Asset </a:t>
            </a:r>
            <a:r>
              <a:rPr sz="1400" i="1" spc="20" dirty="0">
                <a:solidFill>
                  <a:srgbClr val="FFFFFF"/>
                </a:solidFill>
                <a:latin typeface="Bookman Uralic"/>
                <a:cs typeface="Bookman Uralic"/>
              </a:rPr>
              <a:t>HANK </a:t>
            </a:r>
            <a:r>
              <a:rPr sz="1400" i="1" spc="15" dirty="0">
                <a:solidFill>
                  <a:srgbClr val="FFFFFF"/>
                </a:solidFill>
                <a:latin typeface="Bookman Uralic"/>
                <a:cs typeface="Bookman Uralic"/>
              </a:rPr>
              <a:t>under Adaptive </a:t>
            </a:r>
            <a:r>
              <a:rPr sz="1400" i="1" spc="20" dirty="0">
                <a:solidFill>
                  <a:srgbClr val="FFFFFF"/>
                </a:solidFill>
                <a:latin typeface="Bookman Uralic"/>
                <a:cs typeface="Bookman Uralic"/>
              </a:rPr>
              <a:t>Learning </a:t>
            </a:r>
            <a:r>
              <a:rPr sz="14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in</a:t>
            </a:r>
            <a:r>
              <a:rPr sz="1400" i="1" spc="-50" dirty="0">
                <a:solidFill>
                  <a:srgbClr val="FFFFFF"/>
                </a:solidFill>
                <a:latin typeface="Bookman Uralic"/>
                <a:cs typeface="Bookman Uralic"/>
              </a:rPr>
              <a:t> </a:t>
            </a:r>
            <a:r>
              <a:rPr sz="1400" i="1" spc="20" dirty="0">
                <a:solidFill>
                  <a:srgbClr val="FFFFFF"/>
                </a:solidFill>
                <a:latin typeface="Bookman Uralic"/>
                <a:cs typeface="Bookman Uralic"/>
              </a:rPr>
              <a:t>Continuous-Time</a:t>
            </a:r>
            <a:endParaRPr sz="1400">
              <a:latin typeface="Bookman Uralic"/>
              <a:cs typeface="Bookman Uralic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613829" y="1458399"/>
            <a:ext cx="9465742" cy="64203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 txBox="1"/>
          <p:nvPr/>
        </p:nvSpPr>
        <p:spPr>
          <a:xfrm>
            <a:off x="1340625" y="1791878"/>
            <a:ext cx="3046095" cy="27495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600" b="1" spc="20" dirty="0">
                <a:latin typeface="Gothic Uralic"/>
                <a:cs typeface="Gothic Uralic"/>
              </a:rPr>
              <a:t>Bounded-rational</a:t>
            </a:r>
            <a:r>
              <a:rPr sz="1600" b="1" spc="-35" dirty="0">
                <a:latin typeface="Gothic Uralic"/>
                <a:cs typeface="Gothic Uralic"/>
              </a:rPr>
              <a:t> </a:t>
            </a:r>
            <a:r>
              <a:rPr sz="1600" b="1" spc="15" dirty="0">
                <a:latin typeface="Gothic Uralic"/>
                <a:cs typeface="Gothic Uralic"/>
              </a:rPr>
              <a:t>households:</a:t>
            </a:r>
            <a:endParaRPr sz="1600">
              <a:latin typeface="Gothic Uralic"/>
              <a:cs typeface="Gothic Uralic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3270250" y="2252023"/>
            <a:ext cx="806450" cy="416559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algn="ctr">
              <a:lnSpc>
                <a:spcPts val="1755"/>
              </a:lnSpc>
              <a:spcBef>
                <a:spcPts val="135"/>
              </a:spcBef>
            </a:pPr>
            <a:r>
              <a:rPr sz="1600" spc="-45" dirty="0">
                <a:latin typeface="DejaVu Sans Condensed"/>
                <a:cs typeface="DejaVu Sans Condensed"/>
              </a:rPr>
              <a:t>max</a:t>
            </a:r>
            <a:endParaRPr sz="1600">
              <a:latin typeface="DejaVu Sans Condensed"/>
              <a:cs typeface="DejaVu Sans Condensed"/>
            </a:endParaRPr>
          </a:p>
          <a:p>
            <a:pPr algn="ctr">
              <a:lnSpc>
                <a:spcPts val="1275"/>
              </a:lnSpc>
            </a:pPr>
            <a:r>
              <a:rPr sz="1200" i="1" spc="5" dirty="0">
                <a:latin typeface="URW Gothic"/>
                <a:cs typeface="URW Gothic"/>
              </a:rPr>
              <a:t>c</a:t>
            </a:r>
            <a:r>
              <a:rPr sz="1500" i="1" spc="7" baseline="-19444" dirty="0">
                <a:latin typeface="URW Gothic"/>
                <a:cs typeface="URW Gothic"/>
              </a:rPr>
              <a:t>i</a:t>
            </a:r>
            <a:r>
              <a:rPr sz="1500" i="1" spc="-179" baseline="-19444" dirty="0">
                <a:latin typeface="URW Gothic"/>
                <a:cs typeface="URW Gothic"/>
              </a:rPr>
              <a:t> </a:t>
            </a:r>
            <a:r>
              <a:rPr sz="1200" spc="45" dirty="0">
                <a:latin typeface="DejaVu Sans Condensed"/>
                <a:cs typeface="DejaVu Sans Condensed"/>
              </a:rPr>
              <a:t>(</a:t>
            </a:r>
            <a:r>
              <a:rPr sz="1200" i="1" spc="45" dirty="0">
                <a:latin typeface="URW Gothic"/>
                <a:cs typeface="URW Gothic"/>
              </a:rPr>
              <a:t>t</a:t>
            </a:r>
            <a:r>
              <a:rPr sz="1200" i="1" spc="-229" dirty="0">
                <a:latin typeface="URW Gothic"/>
                <a:cs typeface="URW Gothic"/>
              </a:rPr>
              <a:t> </a:t>
            </a:r>
            <a:r>
              <a:rPr sz="1200" spc="50" dirty="0">
                <a:latin typeface="DejaVu Sans Condensed"/>
                <a:cs typeface="DejaVu Sans Condensed"/>
              </a:rPr>
              <a:t>)</a:t>
            </a:r>
            <a:r>
              <a:rPr sz="1200" i="1" spc="50" dirty="0">
                <a:latin typeface="DejaVu Sans"/>
                <a:cs typeface="DejaVu Sans"/>
              </a:rPr>
              <a:t>,`</a:t>
            </a:r>
            <a:r>
              <a:rPr sz="1500" i="1" spc="75" baseline="-19444" dirty="0">
                <a:latin typeface="URW Gothic"/>
                <a:cs typeface="URW Gothic"/>
              </a:rPr>
              <a:t>i</a:t>
            </a:r>
            <a:r>
              <a:rPr sz="1500" i="1" spc="-179" baseline="-19444" dirty="0">
                <a:latin typeface="URW Gothic"/>
                <a:cs typeface="URW Gothic"/>
              </a:rPr>
              <a:t> </a:t>
            </a:r>
            <a:r>
              <a:rPr sz="1200" spc="45" dirty="0">
                <a:latin typeface="DejaVu Sans Condensed"/>
                <a:cs typeface="DejaVu Sans Condensed"/>
              </a:rPr>
              <a:t>(</a:t>
            </a:r>
            <a:r>
              <a:rPr sz="1200" i="1" spc="45" dirty="0">
                <a:latin typeface="URW Gothic"/>
                <a:cs typeface="URW Gothic"/>
              </a:rPr>
              <a:t>t</a:t>
            </a:r>
            <a:r>
              <a:rPr sz="1200" i="1" spc="-229" dirty="0">
                <a:latin typeface="URW Gothic"/>
                <a:cs typeface="URW Gothic"/>
              </a:rPr>
              <a:t> </a:t>
            </a:r>
            <a:r>
              <a:rPr sz="1200" spc="85" dirty="0">
                <a:latin typeface="DejaVu Sans Condensed"/>
                <a:cs typeface="DejaVu Sans Condensed"/>
              </a:rPr>
              <a:t>)</a:t>
            </a:r>
            <a:endParaRPr sz="1200">
              <a:latin typeface="DejaVu Sans Condensed"/>
              <a:cs typeface="DejaVu Sans Condensed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4110802" y="2200029"/>
            <a:ext cx="86995" cy="27495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600" spc="-240" dirty="0">
                <a:solidFill>
                  <a:srgbClr val="0000FF"/>
                </a:solidFill>
                <a:latin typeface="DejaVu Sans Condensed"/>
                <a:cs typeface="DejaVu Sans Condensed"/>
              </a:rPr>
              <a:t>˙</a:t>
            </a:r>
            <a:endParaRPr sz="1600">
              <a:latin typeface="DejaVu Sans Condensed"/>
              <a:cs typeface="DejaVu Sans Condensed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4165353" y="2348797"/>
            <a:ext cx="57150" cy="2127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200" i="1" spc="5" dirty="0">
                <a:solidFill>
                  <a:srgbClr val="0000FF"/>
                </a:solidFill>
                <a:latin typeface="URW Gothic"/>
                <a:cs typeface="URW Gothic"/>
              </a:rPr>
              <a:t>i</a:t>
            </a:r>
            <a:endParaRPr sz="1200">
              <a:latin typeface="URW Gothic"/>
              <a:cs typeface="URW Gothic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4062304" y="2252023"/>
            <a:ext cx="556260" cy="27495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70815" indent="-158750">
              <a:lnSpc>
                <a:spcPct val="100000"/>
              </a:lnSpc>
              <a:spcBef>
                <a:spcPts val="135"/>
              </a:spcBef>
              <a:buFont typeface="DejaVu Sans"/>
              <a:buChar char="✓"/>
              <a:tabLst>
                <a:tab pos="171450" algn="l"/>
              </a:tabLst>
            </a:pPr>
            <a:r>
              <a:rPr sz="1600" spc="60" dirty="0">
                <a:solidFill>
                  <a:srgbClr val="0000FF"/>
                </a:solidFill>
                <a:latin typeface="DejaVu Sans Condensed"/>
                <a:cs typeface="DejaVu Sans Condensed"/>
              </a:rPr>
              <a:t>(</a:t>
            </a:r>
            <a:r>
              <a:rPr sz="1600" i="1" spc="60" dirty="0">
                <a:solidFill>
                  <a:srgbClr val="0000FF"/>
                </a:solidFill>
                <a:latin typeface="URW Gothic"/>
                <a:cs typeface="URW Gothic"/>
              </a:rPr>
              <a:t>t</a:t>
            </a:r>
            <a:r>
              <a:rPr sz="1600" i="1" spc="-315" dirty="0">
                <a:solidFill>
                  <a:srgbClr val="0000FF"/>
                </a:solidFill>
                <a:latin typeface="URW Gothic"/>
                <a:cs typeface="URW Gothic"/>
              </a:rPr>
              <a:t> </a:t>
            </a:r>
            <a:r>
              <a:rPr sz="1600" spc="110" dirty="0">
                <a:solidFill>
                  <a:srgbClr val="0000FF"/>
                </a:solidFill>
                <a:latin typeface="DejaVu Sans Condensed"/>
                <a:cs typeface="DejaVu Sans Condensed"/>
              </a:rPr>
              <a:t>)</a:t>
            </a:r>
            <a:r>
              <a:rPr sz="1600" spc="-120" dirty="0">
                <a:solidFill>
                  <a:srgbClr val="0000FF"/>
                </a:solidFill>
                <a:latin typeface="DejaVu Sans Condensed"/>
                <a:cs typeface="DejaVu Sans Condensed"/>
              </a:rPr>
              <a:t> </a:t>
            </a:r>
            <a:r>
              <a:rPr sz="1600" i="1" spc="-30" dirty="0">
                <a:latin typeface="DejaVu Sans"/>
                <a:cs typeface="DejaVu Sans"/>
              </a:rPr>
              <a:t>·</a:t>
            </a:r>
            <a:endParaRPr sz="1600">
              <a:latin typeface="DejaVu Sans"/>
              <a:cs typeface="DejaVu Sans"/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4708476" y="2170988"/>
            <a:ext cx="60325" cy="498475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 txBox="1"/>
          <p:nvPr/>
        </p:nvSpPr>
        <p:spPr>
          <a:xfrm>
            <a:off x="4758390" y="1969018"/>
            <a:ext cx="148590" cy="27495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600" spc="-135" dirty="0">
                <a:latin typeface="DejaVu Sans"/>
                <a:cs typeface="DejaVu Sans"/>
              </a:rPr>
              <a:t>Z</a:t>
            </a:r>
            <a:endParaRPr sz="1600">
              <a:latin typeface="DejaVu Sans"/>
              <a:cs typeface="DejaVu Sans"/>
            </a:endParaRPr>
          </a:p>
        </p:txBody>
      </p:sp>
      <p:sp>
        <p:nvSpPr>
          <p:cNvPr id="54" name="object 5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50"/>
              </a:spcBef>
            </a:pPr>
            <a:fld id="{81D60167-4931-47E6-BA6A-407CBD079E47}" type="slidenum">
              <a:rPr spc="10" dirty="0"/>
              <a:t>13</a:t>
            </a:fld>
            <a:r>
              <a:rPr spc="-165" dirty="0"/>
              <a:t> </a:t>
            </a:r>
            <a:r>
              <a:rPr spc="10" dirty="0"/>
              <a:t>/</a:t>
            </a:r>
            <a:r>
              <a:rPr spc="-160" dirty="0"/>
              <a:t> </a:t>
            </a:r>
            <a:r>
              <a:rPr spc="10" dirty="0"/>
              <a:t>27</a:t>
            </a:r>
          </a:p>
        </p:txBody>
      </p:sp>
      <p:sp>
        <p:nvSpPr>
          <p:cNvPr id="37" name="object 37"/>
          <p:cNvSpPr txBox="1"/>
          <p:nvPr/>
        </p:nvSpPr>
        <p:spPr>
          <a:xfrm>
            <a:off x="4979331" y="2085254"/>
            <a:ext cx="216535" cy="2127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200" i="1" spc="735" dirty="0">
                <a:latin typeface="DejaVu Sans"/>
                <a:cs typeface="DejaVu Sans"/>
              </a:rPr>
              <a:t>1</a:t>
            </a:r>
            <a:endParaRPr sz="1200">
              <a:latin typeface="DejaVu Sans"/>
              <a:cs typeface="DejaVu Sans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4881135" y="2496039"/>
            <a:ext cx="112395" cy="2127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200" spc="15" dirty="0">
                <a:latin typeface="URW Gothic"/>
                <a:cs typeface="URW Gothic"/>
              </a:rPr>
              <a:t>0</a:t>
            </a:r>
            <a:endParaRPr sz="1200">
              <a:latin typeface="URW Gothic"/>
              <a:cs typeface="URW Gothic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5357793" y="2217625"/>
            <a:ext cx="328295" cy="2127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200" i="1" spc="-20" dirty="0">
                <a:latin typeface="DejaVu Sans"/>
                <a:cs typeface="DejaVu Sans"/>
              </a:rPr>
              <a:t>—</a:t>
            </a:r>
            <a:r>
              <a:rPr sz="1200" i="1" spc="-225" dirty="0">
                <a:latin typeface="DejaVu Sans"/>
                <a:cs typeface="DejaVu Sans"/>
              </a:rPr>
              <a:t>⇢</a:t>
            </a:r>
            <a:r>
              <a:rPr sz="1200" i="1" spc="5" dirty="0">
                <a:latin typeface="URW Gothic"/>
                <a:cs typeface="URW Gothic"/>
              </a:rPr>
              <a:t>t</a:t>
            </a:r>
            <a:endParaRPr sz="1200">
              <a:latin typeface="URW Gothic"/>
              <a:cs typeface="URW Gothic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5194334" y="2252023"/>
            <a:ext cx="2105660" cy="27495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  <a:tabLst>
                <a:tab pos="506095" algn="l"/>
              </a:tabLst>
            </a:pPr>
            <a:r>
              <a:rPr sz="1600" i="1" spc="20" dirty="0">
                <a:latin typeface="URW Gothic"/>
                <a:cs typeface="URW Gothic"/>
              </a:rPr>
              <a:t>e	u</a:t>
            </a:r>
            <a:r>
              <a:rPr sz="1600" i="1" spc="-110" dirty="0">
                <a:latin typeface="URW Gothic"/>
                <a:cs typeface="URW Gothic"/>
              </a:rPr>
              <a:t> </a:t>
            </a:r>
            <a:r>
              <a:rPr sz="1600" spc="45" dirty="0">
                <a:latin typeface="DejaVu Sans Condensed"/>
                <a:cs typeface="DejaVu Sans Condensed"/>
              </a:rPr>
              <a:t>(</a:t>
            </a:r>
            <a:r>
              <a:rPr sz="1600" i="1" spc="45" dirty="0">
                <a:latin typeface="URW Gothic"/>
                <a:cs typeface="URW Gothic"/>
              </a:rPr>
              <a:t>c</a:t>
            </a:r>
            <a:r>
              <a:rPr sz="1800" i="1" spc="67" baseline="-16203" dirty="0">
                <a:latin typeface="URW Gothic"/>
                <a:cs typeface="URW Gothic"/>
              </a:rPr>
              <a:t>i</a:t>
            </a:r>
            <a:r>
              <a:rPr sz="1800" i="1" spc="-225" baseline="-16203" dirty="0">
                <a:latin typeface="URW Gothic"/>
                <a:cs typeface="URW Gothic"/>
              </a:rPr>
              <a:t> </a:t>
            </a:r>
            <a:r>
              <a:rPr sz="1600" spc="60" dirty="0">
                <a:latin typeface="DejaVu Sans Condensed"/>
                <a:cs typeface="DejaVu Sans Condensed"/>
              </a:rPr>
              <a:t>(</a:t>
            </a:r>
            <a:r>
              <a:rPr sz="1600" i="1" spc="60" dirty="0">
                <a:latin typeface="URW Gothic"/>
                <a:cs typeface="URW Gothic"/>
              </a:rPr>
              <a:t>t</a:t>
            </a:r>
            <a:r>
              <a:rPr sz="1600" i="1" spc="-300" dirty="0">
                <a:latin typeface="URW Gothic"/>
                <a:cs typeface="URW Gothic"/>
              </a:rPr>
              <a:t> </a:t>
            </a:r>
            <a:r>
              <a:rPr sz="1600" spc="40" dirty="0">
                <a:latin typeface="DejaVu Sans Condensed"/>
                <a:cs typeface="DejaVu Sans Condensed"/>
              </a:rPr>
              <a:t>)</a:t>
            </a:r>
            <a:r>
              <a:rPr sz="1600" i="1" spc="40" dirty="0">
                <a:latin typeface="DejaVu Sans"/>
                <a:cs typeface="DejaVu Sans"/>
              </a:rPr>
              <a:t>,</a:t>
            </a:r>
            <a:r>
              <a:rPr sz="1600" i="1" spc="-225" dirty="0">
                <a:latin typeface="DejaVu Sans"/>
                <a:cs typeface="DejaVu Sans"/>
              </a:rPr>
              <a:t> </a:t>
            </a:r>
            <a:r>
              <a:rPr sz="1600" i="1" spc="-45" dirty="0">
                <a:latin typeface="DejaVu Sans"/>
                <a:cs typeface="DejaVu Sans"/>
              </a:rPr>
              <a:t>`</a:t>
            </a:r>
            <a:r>
              <a:rPr sz="1800" i="1" spc="-67" baseline="-16203" dirty="0">
                <a:latin typeface="URW Gothic"/>
                <a:cs typeface="URW Gothic"/>
              </a:rPr>
              <a:t>i</a:t>
            </a:r>
            <a:r>
              <a:rPr sz="1800" i="1" spc="-225" baseline="-16203" dirty="0">
                <a:latin typeface="URW Gothic"/>
                <a:cs typeface="URW Gothic"/>
              </a:rPr>
              <a:t> </a:t>
            </a:r>
            <a:r>
              <a:rPr sz="1600" spc="60" dirty="0">
                <a:latin typeface="DejaVu Sans Condensed"/>
                <a:cs typeface="DejaVu Sans Condensed"/>
              </a:rPr>
              <a:t>(</a:t>
            </a:r>
            <a:r>
              <a:rPr sz="1600" i="1" spc="60" dirty="0">
                <a:latin typeface="URW Gothic"/>
                <a:cs typeface="URW Gothic"/>
              </a:rPr>
              <a:t>t</a:t>
            </a:r>
            <a:r>
              <a:rPr sz="1600" i="1" spc="-300" dirty="0">
                <a:latin typeface="URW Gothic"/>
                <a:cs typeface="URW Gothic"/>
              </a:rPr>
              <a:t> </a:t>
            </a:r>
            <a:r>
              <a:rPr sz="1600" spc="110" dirty="0">
                <a:latin typeface="DejaVu Sans Condensed"/>
                <a:cs typeface="DejaVu Sans Condensed"/>
              </a:rPr>
              <a:t>))</a:t>
            </a:r>
            <a:r>
              <a:rPr sz="1600" spc="-175" dirty="0">
                <a:latin typeface="DejaVu Sans Condensed"/>
                <a:cs typeface="DejaVu Sans Condensed"/>
              </a:rPr>
              <a:t> </a:t>
            </a:r>
            <a:r>
              <a:rPr sz="1600" i="1" spc="15" dirty="0">
                <a:latin typeface="URW Gothic"/>
                <a:cs typeface="URW Gothic"/>
              </a:rPr>
              <a:t>dt</a:t>
            </a:r>
            <a:endParaRPr sz="1600">
              <a:latin typeface="URW Gothic"/>
              <a:cs typeface="URW Gothic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7255710" y="1959887"/>
            <a:ext cx="142240" cy="27495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600" spc="-95" dirty="0">
                <a:latin typeface="DejaVu Sans"/>
                <a:cs typeface="DejaVu Sans"/>
              </a:rPr>
              <a:t>Σ</a:t>
            </a:r>
            <a:endParaRPr sz="1600">
              <a:latin typeface="DejaVu Sans"/>
              <a:cs typeface="DejaVu Sans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1315225" y="2845373"/>
            <a:ext cx="7677150" cy="108712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63830">
              <a:lnSpc>
                <a:spcPct val="100000"/>
              </a:lnSpc>
              <a:spcBef>
                <a:spcPts val="135"/>
              </a:spcBef>
            </a:pPr>
            <a:r>
              <a:rPr sz="1600" i="1" spc="-495" dirty="0">
                <a:latin typeface="URW Gothic"/>
                <a:cs typeface="URW Gothic"/>
              </a:rPr>
              <a:t>a</a:t>
            </a:r>
            <a:r>
              <a:rPr sz="2400" spc="-742" baseline="6944" dirty="0">
                <a:latin typeface="DejaVu Sans Condensed"/>
                <a:cs typeface="DejaVu Sans Condensed"/>
              </a:rPr>
              <a:t>˙</a:t>
            </a:r>
            <a:r>
              <a:rPr sz="2400" spc="-165" baseline="6944" dirty="0">
                <a:latin typeface="DejaVu Sans Condensed"/>
                <a:cs typeface="DejaVu Sans Condensed"/>
              </a:rPr>
              <a:t> </a:t>
            </a:r>
            <a:r>
              <a:rPr sz="1600" spc="60" dirty="0">
                <a:latin typeface="DejaVu Sans Condensed"/>
                <a:cs typeface="DejaVu Sans Condensed"/>
              </a:rPr>
              <a:t>(</a:t>
            </a:r>
            <a:r>
              <a:rPr sz="1600" i="1" spc="60" dirty="0">
                <a:latin typeface="URW Gothic"/>
                <a:cs typeface="URW Gothic"/>
              </a:rPr>
              <a:t>t</a:t>
            </a:r>
            <a:r>
              <a:rPr sz="1600" i="1" spc="-295" dirty="0">
                <a:latin typeface="URW Gothic"/>
                <a:cs typeface="URW Gothic"/>
              </a:rPr>
              <a:t> </a:t>
            </a:r>
            <a:r>
              <a:rPr sz="1600" spc="105" dirty="0">
                <a:latin typeface="DejaVu Sans Condensed"/>
                <a:cs typeface="DejaVu Sans Condensed"/>
              </a:rPr>
              <a:t>)</a:t>
            </a:r>
            <a:r>
              <a:rPr sz="1600" spc="5" dirty="0">
                <a:latin typeface="DejaVu Sans Condensed"/>
                <a:cs typeface="DejaVu Sans Condensed"/>
              </a:rPr>
              <a:t> </a:t>
            </a:r>
            <a:r>
              <a:rPr sz="1600" spc="175" dirty="0">
                <a:latin typeface="DejaVu Sans Condensed"/>
                <a:cs typeface="DejaVu Sans Condensed"/>
              </a:rPr>
              <a:t>=</a:t>
            </a:r>
            <a:r>
              <a:rPr sz="1600" spc="25" dirty="0">
                <a:latin typeface="DejaVu Sans Condensed"/>
                <a:cs typeface="DejaVu Sans Condensed"/>
              </a:rPr>
              <a:t> </a:t>
            </a:r>
            <a:r>
              <a:rPr sz="1600" spc="60" dirty="0">
                <a:latin typeface="DejaVu Sans Condensed"/>
                <a:cs typeface="DejaVu Sans Condensed"/>
              </a:rPr>
              <a:t>(</a:t>
            </a:r>
            <a:r>
              <a:rPr sz="1600" i="1" spc="60" dirty="0">
                <a:latin typeface="URW Gothic"/>
                <a:cs typeface="URW Gothic"/>
              </a:rPr>
              <a:t>r</a:t>
            </a:r>
            <a:r>
              <a:rPr sz="1600" i="1" spc="-290" dirty="0">
                <a:latin typeface="URW Gothic"/>
                <a:cs typeface="URW Gothic"/>
              </a:rPr>
              <a:t> </a:t>
            </a:r>
            <a:r>
              <a:rPr sz="1600" spc="60" dirty="0">
                <a:latin typeface="DejaVu Sans Condensed"/>
                <a:cs typeface="DejaVu Sans Condensed"/>
              </a:rPr>
              <a:t>(</a:t>
            </a:r>
            <a:r>
              <a:rPr sz="1600" i="1" spc="60" dirty="0">
                <a:latin typeface="URW Gothic"/>
                <a:cs typeface="URW Gothic"/>
              </a:rPr>
              <a:t>t</a:t>
            </a:r>
            <a:r>
              <a:rPr sz="1600" i="1" spc="-295" dirty="0">
                <a:latin typeface="URW Gothic"/>
                <a:cs typeface="URW Gothic"/>
              </a:rPr>
              <a:t> </a:t>
            </a:r>
            <a:r>
              <a:rPr sz="1600" spc="110" dirty="0">
                <a:latin typeface="DejaVu Sans Condensed"/>
                <a:cs typeface="DejaVu Sans Condensed"/>
              </a:rPr>
              <a:t>)</a:t>
            </a:r>
            <a:r>
              <a:rPr sz="1600" spc="-70" dirty="0">
                <a:latin typeface="DejaVu Sans Condensed"/>
                <a:cs typeface="DejaVu Sans Condensed"/>
              </a:rPr>
              <a:t> </a:t>
            </a:r>
            <a:r>
              <a:rPr sz="1600" i="1" spc="-30" dirty="0">
                <a:latin typeface="DejaVu Sans"/>
                <a:cs typeface="DejaVu Sans"/>
              </a:rPr>
              <a:t>·</a:t>
            </a:r>
            <a:r>
              <a:rPr sz="1600" i="1" spc="-125" dirty="0">
                <a:latin typeface="DejaVu Sans"/>
                <a:cs typeface="DejaVu Sans"/>
              </a:rPr>
              <a:t> </a:t>
            </a:r>
            <a:r>
              <a:rPr sz="1600" i="1" spc="70" dirty="0">
                <a:latin typeface="URW Gothic"/>
                <a:cs typeface="URW Gothic"/>
              </a:rPr>
              <a:t>a</a:t>
            </a:r>
            <a:r>
              <a:rPr sz="1600" spc="70" dirty="0">
                <a:latin typeface="DejaVu Sans Condensed"/>
                <a:cs typeface="DejaVu Sans Condensed"/>
              </a:rPr>
              <a:t>(</a:t>
            </a:r>
            <a:r>
              <a:rPr sz="1600" i="1" spc="70" dirty="0">
                <a:latin typeface="URW Gothic"/>
                <a:cs typeface="URW Gothic"/>
              </a:rPr>
              <a:t>t</a:t>
            </a:r>
            <a:r>
              <a:rPr sz="1600" i="1" spc="-295" dirty="0">
                <a:latin typeface="URW Gothic"/>
                <a:cs typeface="URW Gothic"/>
              </a:rPr>
              <a:t> </a:t>
            </a:r>
            <a:r>
              <a:rPr sz="1600" spc="320" dirty="0">
                <a:latin typeface="DejaVu Sans Condensed"/>
                <a:cs typeface="DejaVu Sans Condensed"/>
              </a:rPr>
              <a:t>)+</a:t>
            </a:r>
            <a:r>
              <a:rPr sz="1600" spc="-70" dirty="0">
                <a:latin typeface="DejaVu Sans Condensed"/>
                <a:cs typeface="DejaVu Sans Condensed"/>
              </a:rPr>
              <a:t> </a:t>
            </a:r>
            <a:r>
              <a:rPr sz="1600" spc="65" dirty="0">
                <a:latin typeface="DejaVu Sans Condensed"/>
                <a:cs typeface="DejaVu Sans Condensed"/>
              </a:rPr>
              <a:t>(</a:t>
            </a:r>
            <a:r>
              <a:rPr sz="1600" spc="65" dirty="0">
                <a:latin typeface="URW Gothic"/>
                <a:cs typeface="URW Gothic"/>
              </a:rPr>
              <a:t>1</a:t>
            </a:r>
            <a:r>
              <a:rPr sz="1600" spc="-60" dirty="0">
                <a:latin typeface="URW Gothic"/>
                <a:cs typeface="URW Gothic"/>
              </a:rPr>
              <a:t> </a:t>
            </a:r>
            <a:r>
              <a:rPr sz="1600" i="1" spc="-250" dirty="0">
                <a:latin typeface="DejaVu Sans"/>
                <a:cs typeface="DejaVu Sans"/>
              </a:rPr>
              <a:t>—</a:t>
            </a:r>
            <a:r>
              <a:rPr sz="1600" i="1" spc="-120" dirty="0">
                <a:latin typeface="DejaVu Sans"/>
                <a:cs typeface="DejaVu Sans"/>
              </a:rPr>
              <a:t> </a:t>
            </a:r>
            <a:r>
              <a:rPr sz="1600" i="1" spc="-1075" dirty="0">
                <a:latin typeface="DejaVu Sans"/>
                <a:cs typeface="DejaVu Sans"/>
              </a:rPr>
              <a:t>⌧</a:t>
            </a:r>
            <a:r>
              <a:rPr sz="1600" i="1" spc="-320" dirty="0">
                <a:latin typeface="DejaVu Sans"/>
                <a:cs typeface="DejaVu Sans"/>
              </a:rPr>
              <a:t> </a:t>
            </a:r>
            <a:r>
              <a:rPr sz="1600" spc="110" dirty="0">
                <a:latin typeface="DejaVu Sans Condensed"/>
                <a:cs typeface="DejaVu Sans Condensed"/>
              </a:rPr>
              <a:t>)</a:t>
            </a:r>
            <a:r>
              <a:rPr sz="1600" spc="-75" dirty="0">
                <a:latin typeface="DejaVu Sans Condensed"/>
                <a:cs typeface="DejaVu Sans Condensed"/>
              </a:rPr>
              <a:t> </a:t>
            </a:r>
            <a:r>
              <a:rPr sz="1600" i="1" spc="-30" dirty="0">
                <a:latin typeface="DejaVu Sans"/>
                <a:cs typeface="DejaVu Sans"/>
              </a:rPr>
              <a:t>·</a:t>
            </a:r>
            <a:r>
              <a:rPr sz="1600" i="1" spc="-120" dirty="0">
                <a:latin typeface="DejaVu Sans"/>
                <a:cs typeface="DejaVu Sans"/>
              </a:rPr>
              <a:t> </a:t>
            </a:r>
            <a:r>
              <a:rPr sz="1600" i="1" spc="30" dirty="0">
                <a:latin typeface="URW Gothic"/>
                <a:cs typeface="URW Gothic"/>
              </a:rPr>
              <a:t>w</a:t>
            </a:r>
            <a:r>
              <a:rPr sz="1600" i="1" spc="-300" dirty="0">
                <a:latin typeface="URW Gothic"/>
                <a:cs typeface="URW Gothic"/>
              </a:rPr>
              <a:t> </a:t>
            </a:r>
            <a:r>
              <a:rPr sz="1600" spc="60" dirty="0">
                <a:latin typeface="DejaVu Sans Condensed"/>
                <a:cs typeface="DejaVu Sans Condensed"/>
              </a:rPr>
              <a:t>(</a:t>
            </a:r>
            <a:r>
              <a:rPr sz="1600" i="1" spc="60" dirty="0">
                <a:latin typeface="URW Gothic"/>
                <a:cs typeface="URW Gothic"/>
              </a:rPr>
              <a:t>t</a:t>
            </a:r>
            <a:r>
              <a:rPr sz="1600" i="1" spc="-295" dirty="0">
                <a:latin typeface="URW Gothic"/>
                <a:cs typeface="URW Gothic"/>
              </a:rPr>
              <a:t> </a:t>
            </a:r>
            <a:r>
              <a:rPr sz="1600" spc="110" dirty="0">
                <a:latin typeface="DejaVu Sans Condensed"/>
                <a:cs typeface="DejaVu Sans Condensed"/>
              </a:rPr>
              <a:t>)</a:t>
            </a:r>
            <a:r>
              <a:rPr sz="1600" spc="-75" dirty="0">
                <a:latin typeface="DejaVu Sans Condensed"/>
                <a:cs typeface="DejaVu Sans Condensed"/>
              </a:rPr>
              <a:t> </a:t>
            </a:r>
            <a:r>
              <a:rPr sz="1600" i="1" spc="-30" dirty="0">
                <a:latin typeface="DejaVu Sans"/>
                <a:cs typeface="DejaVu Sans"/>
              </a:rPr>
              <a:t>·</a:t>
            </a:r>
            <a:r>
              <a:rPr sz="1600" i="1" spc="-120" dirty="0">
                <a:latin typeface="DejaVu Sans"/>
                <a:cs typeface="DejaVu Sans"/>
              </a:rPr>
              <a:t> </a:t>
            </a:r>
            <a:r>
              <a:rPr sz="1600" i="1" spc="15" dirty="0">
                <a:latin typeface="URW Gothic"/>
                <a:cs typeface="URW Gothic"/>
              </a:rPr>
              <a:t>z</a:t>
            </a:r>
            <a:r>
              <a:rPr sz="1600" i="1" spc="60" dirty="0">
                <a:latin typeface="URW Gothic"/>
                <a:cs typeface="URW Gothic"/>
              </a:rPr>
              <a:t> </a:t>
            </a:r>
            <a:r>
              <a:rPr sz="1600" i="1" spc="-30" dirty="0">
                <a:latin typeface="DejaVu Sans"/>
                <a:cs typeface="DejaVu Sans"/>
              </a:rPr>
              <a:t>·</a:t>
            </a:r>
            <a:r>
              <a:rPr sz="1600" i="1" spc="-120" dirty="0">
                <a:latin typeface="DejaVu Sans"/>
                <a:cs typeface="DejaVu Sans"/>
              </a:rPr>
              <a:t> </a:t>
            </a:r>
            <a:r>
              <a:rPr sz="1600" i="1" spc="-90" dirty="0">
                <a:latin typeface="DejaVu Sans"/>
                <a:cs typeface="DejaVu Sans"/>
              </a:rPr>
              <a:t>`</a:t>
            </a:r>
            <a:r>
              <a:rPr sz="1600" i="1" spc="-125" dirty="0">
                <a:latin typeface="DejaVu Sans"/>
                <a:cs typeface="DejaVu Sans"/>
              </a:rPr>
              <a:t> </a:t>
            </a:r>
            <a:r>
              <a:rPr sz="1600" spc="145" dirty="0">
                <a:latin typeface="DejaVu Sans Condensed"/>
                <a:cs typeface="DejaVu Sans Condensed"/>
              </a:rPr>
              <a:t>+</a:t>
            </a:r>
            <a:r>
              <a:rPr sz="1600" spc="-70" dirty="0">
                <a:latin typeface="DejaVu Sans Condensed"/>
                <a:cs typeface="DejaVu Sans Condensed"/>
              </a:rPr>
              <a:t> </a:t>
            </a:r>
            <a:r>
              <a:rPr sz="1600" i="1" spc="15" dirty="0">
                <a:latin typeface="URW Gothic"/>
                <a:cs typeface="URW Gothic"/>
              </a:rPr>
              <a:t>T</a:t>
            </a:r>
            <a:r>
              <a:rPr sz="1600" i="1" spc="-229" dirty="0">
                <a:latin typeface="URW Gothic"/>
                <a:cs typeface="URW Gothic"/>
              </a:rPr>
              <a:t> </a:t>
            </a:r>
            <a:r>
              <a:rPr sz="1600" spc="60" dirty="0">
                <a:latin typeface="DejaVu Sans Condensed"/>
                <a:cs typeface="DejaVu Sans Condensed"/>
              </a:rPr>
              <a:t>(</a:t>
            </a:r>
            <a:r>
              <a:rPr sz="1600" i="1" spc="60" dirty="0">
                <a:latin typeface="URW Gothic"/>
                <a:cs typeface="URW Gothic"/>
              </a:rPr>
              <a:t>t</a:t>
            </a:r>
            <a:r>
              <a:rPr sz="1600" i="1" spc="-295" dirty="0">
                <a:latin typeface="URW Gothic"/>
                <a:cs typeface="URW Gothic"/>
              </a:rPr>
              <a:t> </a:t>
            </a:r>
            <a:r>
              <a:rPr sz="1600" spc="110" dirty="0">
                <a:latin typeface="DejaVu Sans Condensed"/>
                <a:cs typeface="DejaVu Sans Condensed"/>
              </a:rPr>
              <a:t>)</a:t>
            </a:r>
            <a:r>
              <a:rPr sz="1600" spc="-75" dirty="0">
                <a:latin typeface="DejaVu Sans Condensed"/>
                <a:cs typeface="DejaVu Sans Condensed"/>
              </a:rPr>
              <a:t> </a:t>
            </a:r>
            <a:r>
              <a:rPr sz="1600" spc="145" dirty="0">
                <a:latin typeface="DejaVu Sans Condensed"/>
                <a:cs typeface="DejaVu Sans Condensed"/>
              </a:rPr>
              <a:t>+</a:t>
            </a:r>
            <a:r>
              <a:rPr sz="1600" spc="-65" dirty="0">
                <a:latin typeface="DejaVu Sans Condensed"/>
                <a:cs typeface="DejaVu Sans Condensed"/>
              </a:rPr>
              <a:t> </a:t>
            </a:r>
            <a:r>
              <a:rPr sz="1600" spc="45" dirty="0">
                <a:latin typeface="DejaVu Sans Condensed"/>
                <a:cs typeface="DejaVu Sans Condensed"/>
              </a:rPr>
              <a:t>⇧(</a:t>
            </a:r>
            <a:r>
              <a:rPr sz="1600" i="1" spc="45" dirty="0">
                <a:latin typeface="URW Gothic"/>
                <a:cs typeface="URW Gothic"/>
              </a:rPr>
              <a:t>t</a:t>
            </a:r>
            <a:r>
              <a:rPr sz="1600" i="1" spc="-295" dirty="0">
                <a:latin typeface="URW Gothic"/>
                <a:cs typeface="URW Gothic"/>
              </a:rPr>
              <a:t> </a:t>
            </a:r>
            <a:r>
              <a:rPr sz="1600" spc="110" dirty="0">
                <a:latin typeface="DejaVu Sans Condensed"/>
                <a:cs typeface="DejaVu Sans Condensed"/>
              </a:rPr>
              <a:t>)</a:t>
            </a:r>
            <a:r>
              <a:rPr sz="1600" spc="-75" dirty="0">
                <a:latin typeface="DejaVu Sans Condensed"/>
                <a:cs typeface="DejaVu Sans Condensed"/>
              </a:rPr>
              <a:t> </a:t>
            </a:r>
            <a:r>
              <a:rPr sz="1600" i="1" spc="-250" dirty="0">
                <a:latin typeface="DejaVu Sans"/>
                <a:cs typeface="DejaVu Sans"/>
              </a:rPr>
              <a:t>—</a:t>
            </a:r>
            <a:r>
              <a:rPr sz="1600" i="1" spc="-120" dirty="0">
                <a:latin typeface="DejaVu Sans"/>
                <a:cs typeface="DejaVu Sans"/>
              </a:rPr>
              <a:t> </a:t>
            </a:r>
            <a:r>
              <a:rPr sz="1600" i="1" spc="65" dirty="0">
                <a:latin typeface="URW Gothic"/>
                <a:cs typeface="URW Gothic"/>
              </a:rPr>
              <a:t>c</a:t>
            </a:r>
            <a:r>
              <a:rPr sz="1600" spc="65" dirty="0">
                <a:latin typeface="DejaVu Sans Condensed"/>
                <a:cs typeface="DejaVu Sans Condensed"/>
              </a:rPr>
              <a:t>(</a:t>
            </a:r>
            <a:r>
              <a:rPr sz="1600" i="1" spc="65" dirty="0">
                <a:latin typeface="URW Gothic"/>
                <a:cs typeface="URW Gothic"/>
              </a:rPr>
              <a:t>t</a:t>
            </a:r>
            <a:r>
              <a:rPr sz="1600" i="1" spc="-295" dirty="0">
                <a:latin typeface="URW Gothic"/>
                <a:cs typeface="URW Gothic"/>
              </a:rPr>
              <a:t> </a:t>
            </a:r>
            <a:r>
              <a:rPr sz="1600" spc="65" dirty="0">
                <a:latin typeface="DejaVu Sans Condensed"/>
                <a:cs typeface="DejaVu Sans Condensed"/>
              </a:rPr>
              <a:t>))</a:t>
            </a:r>
            <a:r>
              <a:rPr sz="1600" i="1" spc="65" dirty="0">
                <a:latin typeface="DejaVu Sans"/>
                <a:cs typeface="DejaVu Sans"/>
              </a:rPr>
              <a:t>,</a:t>
            </a:r>
            <a:r>
              <a:rPr sz="1600" i="1" spc="240" dirty="0">
                <a:latin typeface="DejaVu Sans"/>
                <a:cs typeface="DejaVu Sans"/>
              </a:rPr>
              <a:t> </a:t>
            </a:r>
            <a:r>
              <a:rPr sz="1600" spc="20" dirty="0">
                <a:latin typeface="URW Gothic"/>
                <a:cs typeface="URW Gothic"/>
              </a:rPr>
              <a:t>and</a:t>
            </a:r>
            <a:r>
              <a:rPr sz="1600" spc="10" dirty="0">
                <a:latin typeface="URW Gothic"/>
                <a:cs typeface="URW Gothic"/>
              </a:rPr>
              <a:t> </a:t>
            </a:r>
            <a:r>
              <a:rPr sz="1600" i="1" spc="70" dirty="0">
                <a:latin typeface="URW Gothic"/>
                <a:cs typeface="URW Gothic"/>
              </a:rPr>
              <a:t>a</a:t>
            </a:r>
            <a:r>
              <a:rPr sz="1600" spc="70" dirty="0">
                <a:latin typeface="DejaVu Sans Condensed"/>
                <a:cs typeface="DejaVu Sans Condensed"/>
              </a:rPr>
              <a:t>(</a:t>
            </a:r>
            <a:r>
              <a:rPr sz="1600" i="1" spc="70" dirty="0">
                <a:latin typeface="URW Gothic"/>
                <a:cs typeface="URW Gothic"/>
              </a:rPr>
              <a:t>t</a:t>
            </a:r>
            <a:r>
              <a:rPr sz="1600" i="1" spc="-295" dirty="0">
                <a:latin typeface="URW Gothic"/>
                <a:cs typeface="URW Gothic"/>
              </a:rPr>
              <a:t> </a:t>
            </a:r>
            <a:r>
              <a:rPr sz="1600" spc="110" dirty="0">
                <a:latin typeface="DejaVu Sans Condensed"/>
                <a:cs typeface="DejaVu Sans Condensed"/>
              </a:rPr>
              <a:t>)</a:t>
            </a:r>
            <a:r>
              <a:rPr sz="1600" spc="30" dirty="0">
                <a:latin typeface="DejaVu Sans Condensed"/>
                <a:cs typeface="DejaVu Sans Condensed"/>
              </a:rPr>
              <a:t> </a:t>
            </a:r>
            <a:r>
              <a:rPr sz="1600" i="1" spc="10" dirty="0">
                <a:latin typeface="DejaVu Sans"/>
                <a:cs typeface="DejaVu Sans"/>
              </a:rPr>
              <a:t>&gt;</a:t>
            </a:r>
            <a:r>
              <a:rPr sz="1600" i="1" spc="-25" dirty="0">
                <a:latin typeface="DejaVu Sans"/>
                <a:cs typeface="DejaVu Sans"/>
              </a:rPr>
              <a:t> </a:t>
            </a:r>
            <a:r>
              <a:rPr sz="1600" i="1" u="sng" spc="25" dirty="0">
                <a:uFill>
                  <a:solidFill>
                    <a:srgbClr val="000000"/>
                  </a:solidFill>
                </a:uFill>
                <a:latin typeface="URW Gothic"/>
                <a:cs typeface="URW Gothic"/>
              </a:rPr>
              <a:t>a</a:t>
            </a:r>
            <a:r>
              <a:rPr sz="1600" i="1" spc="75" dirty="0">
                <a:latin typeface="URW Gothic"/>
                <a:cs typeface="URW Gothic"/>
              </a:rPr>
              <a:t> </a:t>
            </a:r>
            <a:r>
              <a:rPr sz="1600" i="1" spc="-30" dirty="0">
                <a:latin typeface="DejaVu Sans"/>
                <a:cs typeface="DejaVu Sans"/>
              </a:rPr>
              <a:t>.</a:t>
            </a:r>
            <a:endParaRPr sz="1600">
              <a:latin typeface="DejaVu Sans"/>
              <a:cs typeface="DejaVu Sans"/>
            </a:endParaRPr>
          </a:p>
          <a:p>
            <a:pPr marL="38100">
              <a:lnSpc>
                <a:spcPct val="100000"/>
              </a:lnSpc>
              <a:spcBef>
                <a:spcPts val="1689"/>
              </a:spcBef>
            </a:pPr>
            <a:r>
              <a:rPr sz="1600" b="1" spc="20" dirty="0">
                <a:latin typeface="Gothic Uralic"/>
                <a:cs typeface="Gothic Uralic"/>
              </a:rPr>
              <a:t>The households</a:t>
            </a:r>
            <a:r>
              <a:rPr sz="1600" b="1" spc="-5" dirty="0">
                <a:latin typeface="Gothic Uralic"/>
                <a:cs typeface="Gothic Uralic"/>
              </a:rPr>
              <a:t> </a:t>
            </a:r>
            <a:r>
              <a:rPr sz="1600" b="1" spc="15" dirty="0">
                <a:latin typeface="Gothic Uralic"/>
                <a:cs typeface="Gothic Uralic"/>
              </a:rPr>
              <a:t>HJB:</a:t>
            </a:r>
            <a:endParaRPr sz="1600">
              <a:latin typeface="Gothic Uralic"/>
              <a:cs typeface="Gothic Uralic"/>
            </a:endParaRPr>
          </a:p>
          <a:p>
            <a:pPr marL="599440">
              <a:lnSpc>
                <a:spcPct val="100000"/>
              </a:lnSpc>
              <a:spcBef>
                <a:spcPts val="860"/>
              </a:spcBef>
            </a:pPr>
            <a:r>
              <a:rPr sz="1600" i="1" spc="-215" dirty="0">
                <a:latin typeface="DejaVu Sans"/>
                <a:cs typeface="DejaVu Sans"/>
              </a:rPr>
              <a:t>⇢</a:t>
            </a:r>
            <a:r>
              <a:rPr sz="1600" i="1" spc="-215" dirty="0">
                <a:latin typeface="URW Gothic"/>
                <a:cs typeface="URW Gothic"/>
              </a:rPr>
              <a:t>V</a:t>
            </a:r>
            <a:r>
              <a:rPr sz="1600" i="1" spc="-240" dirty="0">
                <a:latin typeface="URW Gothic"/>
                <a:cs typeface="URW Gothic"/>
              </a:rPr>
              <a:t> </a:t>
            </a:r>
            <a:r>
              <a:rPr sz="1600" spc="80" dirty="0">
                <a:latin typeface="DejaVu Sans Condensed"/>
                <a:cs typeface="DejaVu Sans Condensed"/>
              </a:rPr>
              <a:t>(</a:t>
            </a:r>
            <a:r>
              <a:rPr sz="1600" i="1" spc="80" dirty="0">
                <a:latin typeface="URW Gothic"/>
                <a:cs typeface="URW Gothic"/>
              </a:rPr>
              <a:t>a</a:t>
            </a:r>
            <a:r>
              <a:rPr sz="1600" spc="80" dirty="0">
                <a:latin typeface="DejaVu Sans Condensed"/>
                <a:cs typeface="DejaVu Sans Condensed"/>
              </a:rPr>
              <a:t>(</a:t>
            </a:r>
            <a:r>
              <a:rPr sz="1600" i="1" spc="80" dirty="0">
                <a:latin typeface="URW Gothic"/>
                <a:cs typeface="URW Gothic"/>
              </a:rPr>
              <a:t>t</a:t>
            </a:r>
            <a:r>
              <a:rPr sz="1600" i="1" spc="-295" dirty="0">
                <a:latin typeface="URW Gothic"/>
                <a:cs typeface="URW Gothic"/>
              </a:rPr>
              <a:t> </a:t>
            </a:r>
            <a:r>
              <a:rPr sz="1600" spc="40" dirty="0">
                <a:latin typeface="DejaVu Sans Condensed"/>
                <a:cs typeface="DejaVu Sans Condensed"/>
              </a:rPr>
              <a:t>)</a:t>
            </a:r>
            <a:r>
              <a:rPr sz="1600" i="1" spc="40" dirty="0">
                <a:latin typeface="DejaVu Sans"/>
                <a:cs typeface="DejaVu Sans"/>
              </a:rPr>
              <a:t>,</a:t>
            </a:r>
            <a:r>
              <a:rPr sz="1600" i="1" spc="-220" dirty="0">
                <a:latin typeface="DejaVu Sans"/>
                <a:cs typeface="DejaVu Sans"/>
              </a:rPr>
              <a:t> </a:t>
            </a:r>
            <a:r>
              <a:rPr sz="1600" i="1" spc="85" dirty="0">
                <a:latin typeface="URW Gothic"/>
                <a:cs typeface="URW Gothic"/>
              </a:rPr>
              <a:t>z</a:t>
            </a:r>
            <a:r>
              <a:rPr sz="1600" spc="85" dirty="0">
                <a:latin typeface="DejaVu Sans Condensed"/>
                <a:cs typeface="DejaVu Sans Condensed"/>
              </a:rPr>
              <a:t>(</a:t>
            </a:r>
            <a:r>
              <a:rPr sz="1600" i="1" spc="85" dirty="0">
                <a:latin typeface="URW Gothic"/>
                <a:cs typeface="URW Gothic"/>
              </a:rPr>
              <a:t>t</a:t>
            </a:r>
            <a:r>
              <a:rPr sz="1600" i="1" spc="-295" dirty="0">
                <a:latin typeface="URW Gothic"/>
                <a:cs typeface="URW Gothic"/>
              </a:rPr>
              <a:t> </a:t>
            </a:r>
            <a:r>
              <a:rPr sz="1600" spc="110" dirty="0">
                <a:latin typeface="DejaVu Sans Condensed"/>
                <a:cs typeface="DejaVu Sans Condensed"/>
              </a:rPr>
              <a:t>))</a:t>
            </a:r>
            <a:r>
              <a:rPr sz="1600" spc="25" dirty="0">
                <a:latin typeface="DejaVu Sans Condensed"/>
                <a:cs typeface="DejaVu Sans Condensed"/>
              </a:rPr>
              <a:t> </a:t>
            </a:r>
            <a:r>
              <a:rPr sz="1600" spc="145" dirty="0">
                <a:latin typeface="DejaVu Sans Condensed"/>
                <a:cs typeface="DejaVu Sans Condensed"/>
              </a:rPr>
              <a:t>=</a:t>
            </a:r>
            <a:endParaRPr sz="1600">
              <a:latin typeface="DejaVu Sans Condensed"/>
              <a:cs typeface="DejaVu Sans Condensed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3676935" y="3657108"/>
            <a:ext cx="5140325" cy="27495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  <a:tabLst>
                <a:tab pos="688975" algn="l"/>
              </a:tabLst>
            </a:pPr>
            <a:r>
              <a:rPr sz="1600" spc="-45" dirty="0">
                <a:latin typeface="DejaVu Sans Condensed"/>
                <a:cs typeface="DejaVu Sans Condensed"/>
              </a:rPr>
              <a:t>max	</a:t>
            </a:r>
            <a:r>
              <a:rPr sz="1600" i="1" spc="-420" dirty="0">
                <a:solidFill>
                  <a:srgbClr val="0000FF"/>
                </a:solidFill>
                <a:latin typeface="DejaVu Sans"/>
                <a:cs typeface="DejaVu Sans"/>
              </a:rPr>
              <a:t>✓</a:t>
            </a:r>
            <a:r>
              <a:rPr sz="2400" spc="-630" baseline="13888" dirty="0">
                <a:solidFill>
                  <a:srgbClr val="0000FF"/>
                </a:solidFill>
                <a:latin typeface="DejaVu Sans Condensed"/>
                <a:cs typeface="DejaVu Sans Condensed"/>
              </a:rPr>
              <a:t>˙</a:t>
            </a:r>
            <a:r>
              <a:rPr sz="1800" i="1" spc="-630" baseline="-16203" dirty="0">
                <a:solidFill>
                  <a:srgbClr val="0000FF"/>
                </a:solidFill>
                <a:latin typeface="URW Gothic"/>
                <a:cs typeface="URW Gothic"/>
              </a:rPr>
              <a:t>i</a:t>
            </a:r>
            <a:r>
              <a:rPr sz="1800" i="1" spc="-217" baseline="-16203" dirty="0">
                <a:solidFill>
                  <a:srgbClr val="0000FF"/>
                </a:solidFill>
                <a:latin typeface="URW Gothic"/>
                <a:cs typeface="URW Gothic"/>
              </a:rPr>
              <a:t> </a:t>
            </a:r>
            <a:r>
              <a:rPr sz="1600" spc="60" dirty="0">
                <a:solidFill>
                  <a:srgbClr val="0000FF"/>
                </a:solidFill>
                <a:latin typeface="DejaVu Sans Condensed"/>
                <a:cs typeface="DejaVu Sans Condensed"/>
              </a:rPr>
              <a:t>(</a:t>
            </a:r>
            <a:r>
              <a:rPr sz="1600" i="1" spc="60" dirty="0">
                <a:solidFill>
                  <a:srgbClr val="0000FF"/>
                </a:solidFill>
                <a:latin typeface="URW Gothic"/>
                <a:cs typeface="URW Gothic"/>
              </a:rPr>
              <a:t>t</a:t>
            </a:r>
            <a:r>
              <a:rPr sz="1600" i="1" spc="-295" dirty="0">
                <a:solidFill>
                  <a:srgbClr val="0000FF"/>
                </a:solidFill>
                <a:latin typeface="URW Gothic"/>
                <a:cs typeface="URW Gothic"/>
              </a:rPr>
              <a:t> </a:t>
            </a:r>
            <a:r>
              <a:rPr sz="1600" spc="110" dirty="0">
                <a:solidFill>
                  <a:srgbClr val="0000FF"/>
                </a:solidFill>
                <a:latin typeface="DejaVu Sans Condensed"/>
                <a:cs typeface="DejaVu Sans Condensed"/>
              </a:rPr>
              <a:t>)</a:t>
            </a:r>
            <a:r>
              <a:rPr sz="1600" spc="-75" dirty="0">
                <a:solidFill>
                  <a:srgbClr val="0000FF"/>
                </a:solidFill>
                <a:latin typeface="DejaVu Sans Condensed"/>
                <a:cs typeface="DejaVu Sans Condensed"/>
              </a:rPr>
              <a:t> </a:t>
            </a:r>
            <a:r>
              <a:rPr sz="1600" i="1" spc="-30" dirty="0">
                <a:latin typeface="DejaVu Sans"/>
                <a:cs typeface="DejaVu Sans"/>
              </a:rPr>
              <a:t>·</a:t>
            </a:r>
            <a:r>
              <a:rPr sz="1600" i="1" spc="-125" dirty="0">
                <a:latin typeface="DejaVu Sans"/>
                <a:cs typeface="DejaVu Sans"/>
              </a:rPr>
              <a:t> </a:t>
            </a:r>
            <a:r>
              <a:rPr sz="1600" i="1" spc="55" dirty="0">
                <a:latin typeface="URW Gothic"/>
                <a:cs typeface="URW Gothic"/>
              </a:rPr>
              <a:t>u</a:t>
            </a:r>
            <a:r>
              <a:rPr sz="1600" spc="55" dirty="0">
                <a:latin typeface="DejaVu Sans Condensed"/>
                <a:cs typeface="DejaVu Sans Condensed"/>
              </a:rPr>
              <a:t>(</a:t>
            </a:r>
            <a:r>
              <a:rPr sz="1600" i="1" spc="55" dirty="0">
                <a:latin typeface="URW Gothic"/>
                <a:cs typeface="URW Gothic"/>
              </a:rPr>
              <a:t>c</a:t>
            </a:r>
            <a:r>
              <a:rPr sz="1800" i="1" spc="82" baseline="-16203" dirty="0">
                <a:latin typeface="URW Gothic"/>
                <a:cs typeface="URW Gothic"/>
              </a:rPr>
              <a:t>i</a:t>
            </a:r>
            <a:r>
              <a:rPr sz="1800" i="1" spc="-217" baseline="-16203" dirty="0">
                <a:latin typeface="URW Gothic"/>
                <a:cs typeface="URW Gothic"/>
              </a:rPr>
              <a:t> </a:t>
            </a:r>
            <a:r>
              <a:rPr sz="1600" spc="60" dirty="0">
                <a:latin typeface="DejaVu Sans Condensed"/>
                <a:cs typeface="DejaVu Sans Condensed"/>
              </a:rPr>
              <a:t>(</a:t>
            </a:r>
            <a:r>
              <a:rPr sz="1600" i="1" spc="60" dirty="0">
                <a:latin typeface="URW Gothic"/>
                <a:cs typeface="URW Gothic"/>
              </a:rPr>
              <a:t>t</a:t>
            </a:r>
            <a:r>
              <a:rPr sz="1600" i="1" spc="-295" dirty="0">
                <a:latin typeface="URW Gothic"/>
                <a:cs typeface="URW Gothic"/>
              </a:rPr>
              <a:t> </a:t>
            </a:r>
            <a:r>
              <a:rPr sz="1600" spc="40" dirty="0">
                <a:latin typeface="DejaVu Sans Condensed"/>
                <a:cs typeface="DejaVu Sans Condensed"/>
              </a:rPr>
              <a:t>)</a:t>
            </a:r>
            <a:r>
              <a:rPr sz="1600" i="1" spc="40" dirty="0">
                <a:latin typeface="DejaVu Sans"/>
                <a:cs typeface="DejaVu Sans"/>
              </a:rPr>
              <a:t>,</a:t>
            </a:r>
            <a:r>
              <a:rPr sz="1600" i="1" spc="-215" dirty="0">
                <a:latin typeface="DejaVu Sans"/>
                <a:cs typeface="DejaVu Sans"/>
              </a:rPr>
              <a:t> </a:t>
            </a:r>
            <a:r>
              <a:rPr sz="1600" i="1" spc="-45" dirty="0">
                <a:latin typeface="DejaVu Sans"/>
                <a:cs typeface="DejaVu Sans"/>
              </a:rPr>
              <a:t>`</a:t>
            </a:r>
            <a:r>
              <a:rPr sz="1800" i="1" spc="-67" baseline="-16203" dirty="0">
                <a:latin typeface="URW Gothic"/>
                <a:cs typeface="URW Gothic"/>
              </a:rPr>
              <a:t>i</a:t>
            </a:r>
            <a:r>
              <a:rPr sz="1800" i="1" spc="-217" baseline="-16203" dirty="0">
                <a:latin typeface="URW Gothic"/>
                <a:cs typeface="URW Gothic"/>
              </a:rPr>
              <a:t> </a:t>
            </a:r>
            <a:r>
              <a:rPr sz="1600" spc="60" dirty="0">
                <a:latin typeface="DejaVu Sans Condensed"/>
                <a:cs typeface="DejaVu Sans Condensed"/>
              </a:rPr>
              <a:t>(</a:t>
            </a:r>
            <a:r>
              <a:rPr sz="1600" i="1" spc="60" dirty="0">
                <a:latin typeface="URW Gothic"/>
                <a:cs typeface="URW Gothic"/>
              </a:rPr>
              <a:t>t</a:t>
            </a:r>
            <a:r>
              <a:rPr sz="1600" i="1" spc="-295" dirty="0">
                <a:latin typeface="URW Gothic"/>
                <a:cs typeface="URW Gothic"/>
              </a:rPr>
              <a:t> </a:t>
            </a:r>
            <a:r>
              <a:rPr sz="1600" spc="110" dirty="0">
                <a:latin typeface="DejaVu Sans Condensed"/>
                <a:cs typeface="DejaVu Sans Condensed"/>
              </a:rPr>
              <a:t>))</a:t>
            </a:r>
            <a:r>
              <a:rPr sz="1600" spc="-75" dirty="0">
                <a:latin typeface="DejaVu Sans Condensed"/>
                <a:cs typeface="DejaVu Sans Condensed"/>
              </a:rPr>
              <a:t> </a:t>
            </a:r>
            <a:r>
              <a:rPr sz="1600" spc="145" dirty="0">
                <a:latin typeface="DejaVu Sans Condensed"/>
                <a:cs typeface="DejaVu Sans Condensed"/>
              </a:rPr>
              <a:t>+</a:t>
            </a:r>
            <a:r>
              <a:rPr sz="1600" spc="-75" dirty="0">
                <a:latin typeface="DejaVu Sans Condensed"/>
                <a:cs typeface="DejaVu Sans Condensed"/>
              </a:rPr>
              <a:t> </a:t>
            </a:r>
            <a:r>
              <a:rPr sz="1600" spc="60" dirty="0">
                <a:latin typeface="DejaVu Sans Condensed"/>
                <a:cs typeface="DejaVu Sans Condensed"/>
              </a:rPr>
              <a:t>(</a:t>
            </a:r>
            <a:r>
              <a:rPr sz="1600" i="1" spc="60" dirty="0">
                <a:latin typeface="URW Gothic"/>
                <a:cs typeface="URW Gothic"/>
              </a:rPr>
              <a:t>r</a:t>
            </a:r>
            <a:r>
              <a:rPr sz="1600" i="1" spc="95" dirty="0">
                <a:latin typeface="URW Gothic"/>
                <a:cs typeface="URW Gothic"/>
              </a:rPr>
              <a:t> </a:t>
            </a:r>
            <a:r>
              <a:rPr sz="1600" i="1" spc="-30" dirty="0">
                <a:latin typeface="DejaVu Sans"/>
                <a:cs typeface="DejaVu Sans"/>
              </a:rPr>
              <a:t>·</a:t>
            </a:r>
            <a:r>
              <a:rPr sz="1600" i="1" spc="-120" dirty="0">
                <a:latin typeface="DejaVu Sans"/>
                <a:cs typeface="DejaVu Sans"/>
              </a:rPr>
              <a:t> </a:t>
            </a:r>
            <a:r>
              <a:rPr sz="1600" i="1" spc="70" dirty="0">
                <a:latin typeface="URW Gothic"/>
                <a:cs typeface="URW Gothic"/>
              </a:rPr>
              <a:t>a</a:t>
            </a:r>
            <a:r>
              <a:rPr sz="1600" spc="70" dirty="0">
                <a:latin typeface="DejaVu Sans Condensed"/>
                <a:cs typeface="DejaVu Sans Condensed"/>
              </a:rPr>
              <a:t>(</a:t>
            </a:r>
            <a:r>
              <a:rPr sz="1600" i="1" spc="70" dirty="0">
                <a:latin typeface="URW Gothic"/>
                <a:cs typeface="URW Gothic"/>
              </a:rPr>
              <a:t>t</a:t>
            </a:r>
            <a:r>
              <a:rPr sz="1600" i="1" spc="-295" dirty="0">
                <a:latin typeface="URW Gothic"/>
                <a:cs typeface="URW Gothic"/>
              </a:rPr>
              <a:t> </a:t>
            </a:r>
            <a:r>
              <a:rPr sz="1600" spc="320" dirty="0">
                <a:latin typeface="DejaVu Sans Condensed"/>
                <a:cs typeface="DejaVu Sans Condensed"/>
              </a:rPr>
              <a:t>)+</a:t>
            </a:r>
            <a:r>
              <a:rPr sz="1600" spc="-75" dirty="0">
                <a:latin typeface="DejaVu Sans Condensed"/>
                <a:cs typeface="DejaVu Sans Condensed"/>
              </a:rPr>
              <a:t> </a:t>
            </a:r>
            <a:r>
              <a:rPr sz="1600" spc="65" dirty="0">
                <a:latin typeface="DejaVu Sans Condensed"/>
                <a:cs typeface="DejaVu Sans Condensed"/>
              </a:rPr>
              <a:t>(</a:t>
            </a:r>
            <a:r>
              <a:rPr sz="1600" spc="65" dirty="0">
                <a:latin typeface="URW Gothic"/>
                <a:cs typeface="URW Gothic"/>
              </a:rPr>
              <a:t>1</a:t>
            </a:r>
            <a:r>
              <a:rPr sz="1600" spc="-60" dirty="0">
                <a:latin typeface="URW Gothic"/>
                <a:cs typeface="URW Gothic"/>
              </a:rPr>
              <a:t> </a:t>
            </a:r>
            <a:r>
              <a:rPr sz="1600" i="1" spc="-250" dirty="0">
                <a:latin typeface="DejaVu Sans"/>
                <a:cs typeface="DejaVu Sans"/>
              </a:rPr>
              <a:t>—</a:t>
            </a:r>
            <a:r>
              <a:rPr sz="1600" i="1" spc="-125" dirty="0">
                <a:latin typeface="DejaVu Sans"/>
                <a:cs typeface="DejaVu Sans"/>
              </a:rPr>
              <a:t> </a:t>
            </a:r>
            <a:r>
              <a:rPr sz="1600" i="1" spc="-1075" dirty="0">
                <a:latin typeface="DejaVu Sans"/>
                <a:cs typeface="DejaVu Sans"/>
              </a:rPr>
              <a:t>⌧</a:t>
            </a:r>
            <a:r>
              <a:rPr sz="1600" i="1" spc="-315" dirty="0">
                <a:latin typeface="DejaVu Sans"/>
                <a:cs typeface="DejaVu Sans"/>
              </a:rPr>
              <a:t> </a:t>
            </a:r>
            <a:r>
              <a:rPr sz="1600" spc="110" dirty="0">
                <a:latin typeface="DejaVu Sans Condensed"/>
                <a:cs typeface="DejaVu Sans Condensed"/>
              </a:rPr>
              <a:t>)</a:t>
            </a:r>
            <a:r>
              <a:rPr sz="1600" spc="-75" dirty="0">
                <a:latin typeface="DejaVu Sans Condensed"/>
                <a:cs typeface="DejaVu Sans Condensed"/>
              </a:rPr>
              <a:t> </a:t>
            </a:r>
            <a:r>
              <a:rPr sz="1600" i="1" spc="-30" dirty="0">
                <a:latin typeface="DejaVu Sans"/>
                <a:cs typeface="DejaVu Sans"/>
              </a:rPr>
              <a:t>·</a:t>
            </a:r>
            <a:r>
              <a:rPr sz="1600" i="1" spc="-125" dirty="0">
                <a:latin typeface="DejaVu Sans"/>
                <a:cs typeface="DejaVu Sans"/>
              </a:rPr>
              <a:t> </a:t>
            </a:r>
            <a:r>
              <a:rPr sz="1600" i="1" spc="30" dirty="0">
                <a:latin typeface="URW Gothic"/>
                <a:cs typeface="URW Gothic"/>
              </a:rPr>
              <a:t>w</a:t>
            </a:r>
            <a:r>
              <a:rPr sz="1600" i="1" spc="-300" dirty="0">
                <a:latin typeface="URW Gothic"/>
                <a:cs typeface="URW Gothic"/>
              </a:rPr>
              <a:t> </a:t>
            </a:r>
            <a:r>
              <a:rPr sz="1600" spc="60" dirty="0">
                <a:latin typeface="DejaVu Sans Condensed"/>
                <a:cs typeface="DejaVu Sans Condensed"/>
              </a:rPr>
              <a:t>(</a:t>
            </a:r>
            <a:r>
              <a:rPr sz="1600" i="1" spc="60" dirty="0">
                <a:latin typeface="URW Gothic"/>
                <a:cs typeface="URW Gothic"/>
              </a:rPr>
              <a:t>t</a:t>
            </a:r>
            <a:r>
              <a:rPr sz="1600" i="1" spc="-295" dirty="0">
                <a:latin typeface="URW Gothic"/>
                <a:cs typeface="URW Gothic"/>
              </a:rPr>
              <a:t> </a:t>
            </a:r>
            <a:r>
              <a:rPr sz="1600" spc="110" dirty="0">
                <a:latin typeface="DejaVu Sans Condensed"/>
                <a:cs typeface="DejaVu Sans Condensed"/>
              </a:rPr>
              <a:t>)</a:t>
            </a:r>
            <a:endParaRPr sz="1600">
              <a:latin typeface="DejaVu Sans Condensed"/>
              <a:cs typeface="DejaVu Sans Condensed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3491117" y="3787313"/>
            <a:ext cx="5338445" cy="633730"/>
          </a:xfrm>
          <a:prstGeom prst="rect">
            <a:avLst/>
          </a:prstGeom>
        </p:spPr>
        <p:txBody>
          <a:bodyPr vert="horz" wrap="square" lIns="0" tIns="89535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705"/>
              </a:spcBef>
            </a:pPr>
            <a:r>
              <a:rPr sz="1200" i="1" spc="10" dirty="0">
                <a:latin typeface="URW Gothic"/>
                <a:cs typeface="URW Gothic"/>
              </a:rPr>
              <a:t>c</a:t>
            </a:r>
            <a:r>
              <a:rPr sz="1500" i="1" spc="15" baseline="-19444" dirty="0">
                <a:latin typeface="URW Gothic"/>
                <a:cs typeface="URW Gothic"/>
              </a:rPr>
              <a:t>i</a:t>
            </a:r>
            <a:r>
              <a:rPr sz="1500" i="1" spc="-165" baseline="-19444" dirty="0">
                <a:latin typeface="URW Gothic"/>
                <a:cs typeface="URW Gothic"/>
              </a:rPr>
              <a:t> </a:t>
            </a:r>
            <a:r>
              <a:rPr sz="1200" spc="45" dirty="0">
                <a:latin typeface="DejaVu Sans Condensed"/>
                <a:cs typeface="DejaVu Sans Condensed"/>
              </a:rPr>
              <a:t>(</a:t>
            </a:r>
            <a:r>
              <a:rPr sz="1200" i="1" spc="45" dirty="0">
                <a:latin typeface="URW Gothic"/>
                <a:cs typeface="URW Gothic"/>
              </a:rPr>
              <a:t>t</a:t>
            </a:r>
            <a:r>
              <a:rPr sz="1200" i="1" spc="-220" dirty="0">
                <a:latin typeface="URW Gothic"/>
                <a:cs typeface="URW Gothic"/>
              </a:rPr>
              <a:t> </a:t>
            </a:r>
            <a:r>
              <a:rPr sz="1200" spc="50" dirty="0">
                <a:latin typeface="DejaVu Sans Condensed"/>
                <a:cs typeface="DejaVu Sans Condensed"/>
              </a:rPr>
              <a:t>)</a:t>
            </a:r>
            <a:r>
              <a:rPr sz="1200" i="1" spc="50" dirty="0">
                <a:latin typeface="DejaVu Sans"/>
                <a:cs typeface="DejaVu Sans"/>
              </a:rPr>
              <a:t>,`</a:t>
            </a:r>
            <a:r>
              <a:rPr sz="1500" i="1" spc="75" baseline="-19444" dirty="0">
                <a:latin typeface="URW Gothic"/>
                <a:cs typeface="URW Gothic"/>
              </a:rPr>
              <a:t>i</a:t>
            </a:r>
            <a:r>
              <a:rPr sz="1500" i="1" spc="-157" baseline="-19444" dirty="0">
                <a:latin typeface="URW Gothic"/>
                <a:cs typeface="URW Gothic"/>
              </a:rPr>
              <a:t> </a:t>
            </a:r>
            <a:r>
              <a:rPr sz="1200" spc="45" dirty="0">
                <a:latin typeface="DejaVu Sans Condensed"/>
                <a:cs typeface="DejaVu Sans Condensed"/>
              </a:rPr>
              <a:t>(</a:t>
            </a:r>
            <a:r>
              <a:rPr sz="1200" i="1" spc="45" dirty="0">
                <a:latin typeface="URW Gothic"/>
                <a:cs typeface="URW Gothic"/>
              </a:rPr>
              <a:t>t</a:t>
            </a:r>
            <a:r>
              <a:rPr sz="1200" i="1" spc="-220" dirty="0">
                <a:latin typeface="URW Gothic"/>
                <a:cs typeface="URW Gothic"/>
              </a:rPr>
              <a:t> </a:t>
            </a:r>
            <a:r>
              <a:rPr sz="1200" spc="85" dirty="0">
                <a:latin typeface="DejaVu Sans Condensed"/>
                <a:cs typeface="DejaVu Sans Condensed"/>
              </a:rPr>
              <a:t>)</a:t>
            </a:r>
            <a:endParaRPr sz="1200">
              <a:latin typeface="DejaVu Sans Condensed"/>
              <a:cs typeface="DejaVu Sans Condensed"/>
            </a:endParaRPr>
          </a:p>
          <a:p>
            <a:pPr marL="1213485">
              <a:lnSpc>
                <a:spcPct val="100000"/>
              </a:lnSpc>
              <a:spcBef>
                <a:spcPts val="815"/>
              </a:spcBef>
            </a:pPr>
            <a:r>
              <a:rPr sz="1600" i="1" spc="55" dirty="0">
                <a:latin typeface="DejaVu Sans"/>
                <a:cs typeface="DejaVu Sans"/>
              </a:rPr>
              <a:t>·</a:t>
            </a:r>
            <a:r>
              <a:rPr sz="1600" i="1" spc="55" dirty="0">
                <a:latin typeface="URW Gothic"/>
                <a:cs typeface="URW Gothic"/>
              </a:rPr>
              <a:t>z</a:t>
            </a:r>
            <a:r>
              <a:rPr sz="1600" spc="55" dirty="0">
                <a:latin typeface="DejaVu Sans Condensed"/>
                <a:cs typeface="DejaVu Sans Condensed"/>
              </a:rPr>
              <a:t>(</a:t>
            </a:r>
            <a:r>
              <a:rPr sz="1600" i="1" spc="55" dirty="0">
                <a:latin typeface="URW Gothic"/>
                <a:cs typeface="URW Gothic"/>
              </a:rPr>
              <a:t>t</a:t>
            </a:r>
            <a:r>
              <a:rPr sz="1600" i="1" spc="-295" dirty="0">
                <a:latin typeface="URW Gothic"/>
                <a:cs typeface="URW Gothic"/>
              </a:rPr>
              <a:t> </a:t>
            </a:r>
            <a:r>
              <a:rPr sz="1600" spc="110" dirty="0">
                <a:latin typeface="DejaVu Sans Condensed"/>
                <a:cs typeface="DejaVu Sans Condensed"/>
              </a:rPr>
              <a:t>)</a:t>
            </a:r>
            <a:r>
              <a:rPr sz="1600" spc="-80" dirty="0">
                <a:latin typeface="DejaVu Sans Condensed"/>
                <a:cs typeface="DejaVu Sans Condensed"/>
              </a:rPr>
              <a:t> </a:t>
            </a:r>
            <a:r>
              <a:rPr sz="1600" i="1" spc="-30" dirty="0">
                <a:latin typeface="DejaVu Sans"/>
                <a:cs typeface="DejaVu Sans"/>
              </a:rPr>
              <a:t>·</a:t>
            </a:r>
            <a:r>
              <a:rPr sz="1600" i="1" spc="-125" dirty="0">
                <a:latin typeface="DejaVu Sans"/>
                <a:cs typeface="DejaVu Sans"/>
              </a:rPr>
              <a:t> </a:t>
            </a:r>
            <a:r>
              <a:rPr sz="1600" i="1" spc="-45" dirty="0">
                <a:latin typeface="DejaVu Sans"/>
                <a:cs typeface="DejaVu Sans"/>
              </a:rPr>
              <a:t>`</a:t>
            </a:r>
            <a:r>
              <a:rPr sz="1800" i="1" spc="-67" baseline="-16203" dirty="0">
                <a:latin typeface="URW Gothic"/>
                <a:cs typeface="URW Gothic"/>
              </a:rPr>
              <a:t>i</a:t>
            </a:r>
            <a:r>
              <a:rPr sz="1800" i="1" spc="-217" baseline="-16203" dirty="0">
                <a:latin typeface="URW Gothic"/>
                <a:cs typeface="URW Gothic"/>
              </a:rPr>
              <a:t> </a:t>
            </a:r>
            <a:r>
              <a:rPr sz="1600" spc="60" dirty="0">
                <a:latin typeface="DejaVu Sans Condensed"/>
                <a:cs typeface="DejaVu Sans Condensed"/>
              </a:rPr>
              <a:t>(</a:t>
            </a:r>
            <a:r>
              <a:rPr sz="1600" i="1" spc="60" dirty="0">
                <a:latin typeface="URW Gothic"/>
                <a:cs typeface="URW Gothic"/>
              </a:rPr>
              <a:t>t</a:t>
            </a:r>
            <a:r>
              <a:rPr sz="1600" i="1" spc="-295" dirty="0">
                <a:latin typeface="URW Gothic"/>
                <a:cs typeface="URW Gothic"/>
              </a:rPr>
              <a:t> </a:t>
            </a:r>
            <a:r>
              <a:rPr sz="1600" spc="320" dirty="0">
                <a:latin typeface="DejaVu Sans Condensed"/>
                <a:cs typeface="DejaVu Sans Condensed"/>
              </a:rPr>
              <a:t>)+</a:t>
            </a:r>
            <a:r>
              <a:rPr sz="1600" spc="-70" dirty="0">
                <a:latin typeface="DejaVu Sans Condensed"/>
                <a:cs typeface="DejaVu Sans Condensed"/>
              </a:rPr>
              <a:t> </a:t>
            </a:r>
            <a:r>
              <a:rPr sz="1600" i="1" spc="15" dirty="0">
                <a:latin typeface="URW Gothic"/>
                <a:cs typeface="URW Gothic"/>
              </a:rPr>
              <a:t>T</a:t>
            </a:r>
            <a:r>
              <a:rPr sz="1600" i="1" spc="155" dirty="0">
                <a:latin typeface="URW Gothic"/>
                <a:cs typeface="URW Gothic"/>
              </a:rPr>
              <a:t> </a:t>
            </a:r>
            <a:r>
              <a:rPr sz="1600" spc="145" dirty="0">
                <a:latin typeface="DejaVu Sans Condensed"/>
                <a:cs typeface="DejaVu Sans Condensed"/>
              </a:rPr>
              <a:t>+</a:t>
            </a:r>
            <a:r>
              <a:rPr sz="1600" spc="-70" dirty="0">
                <a:latin typeface="DejaVu Sans Condensed"/>
                <a:cs typeface="DejaVu Sans Condensed"/>
              </a:rPr>
              <a:t> </a:t>
            </a:r>
            <a:r>
              <a:rPr sz="1600" spc="20" dirty="0">
                <a:latin typeface="DejaVu Sans Condensed"/>
                <a:cs typeface="DejaVu Sans Condensed"/>
              </a:rPr>
              <a:t>⇧</a:t>
            </a:r>
            <a:r>
              <a:rPr sz="1600" spc="-75" dirty="0">
                <a:latin typeface="DejaVu Sans Condensed"/>
                <a:cs typeface="DejaVu Sans Condensed"/>
              </a:rPr>
              <a:t> </a:t>
            </a:r>
            <a:r>
              <a:rPr sz="1600" i="1" spc="-250" dirty="0">
                <a:latin typeface="DejaVu Sans"/>
                <a:cs typeface="DejaVu Sans"/>
              </a:rPr>
              <a:t>—</a:t>
            </a:r>
            <a:r>
              <a:rPr sz="1600" i="1" spc="-125" dirty="0">
                <a:latin typeface="DejaVu Sans"/>
                <a:cs typeface="DejaVu Sans"/>
              </a:rPr>
              <a:t> </a:t>
            </a:r>
            <a:r>
              <a:rPr sz="1600" i="1" spc="10" dirty="0">
                <a:latin typeface="URW Gothic"/>
                <a:cs typeface="URW Gothic"/>
              </a:rPr>
              <a:t>c</a:t>
            </a:r>
            <a:r>
              <a:rPr sz="1800" i="1" spc="15" baseline="-16203" dirty="0">
                <a:latin typeface="URW Gothic"/>
                <a:cs typeface="URW Gothic"/>
              </a:rPr>
              <a:t>i</a:t>
            </a:r>
            <a:r>
              <a:rPr sz="1800" i="1" spc="-217" baseline="-16203" dirty="0">
                <a:latin typeface="URW Gothic"/>
                <a:cs typeface="URW Gothic"/>
              </a:rPr>
              <a:t> </a:t>
            </a:r>
            <a:r>
              <a:rPr sz="1600" spc="60" dirty="0">
                <a:latin typeface="DejaVu Sans Condensed"/>
                <a:cs typeface="DejaVu Sans Condensed"/>
              </a:rPr>
              <a:t>(</a:t>
            </a:r>
            <a:r>
              <a:rPr sz="1600" i="1" spc="60" dirty="0">
                <a:latin typeface="URW Gothic"/>
                <a:cs typeface="URW Gothic"/>
              </a:rPr>
              <a:t>t</a:t>
            </a:r>
            <a:r>
              <a:rPr sz="1600" i="1" spc="-295" dirty="0">
                <a:latin typeface="URW Gothic"/>
                <a:cs typeface="URW Gothic"/>
              </a:rPr>
              <a:t> </a:t>
            </a:r>
            <a:r>
              <a:rPr sz="1600" spc="-110" dirty="0">
                <a:latin typeface="DejaVu Sans Condensed"/>
                <a:cs typeface="DejaVu Sans Condensed"/>
              </a:rPr>
              <a:t>))</a:t>
            </a:r>
            <a:r>
              <a:rPr sz="1600" i="1" spc="-110" dirty="0">
                <a:latin typeface="DejaVu Sans"/>
                <a:cs typeface="DejaVu Sans"/>
              </a:rPr>
              <a:t>@</a:t>
            </a:r>
            <a:r>
              <a:rPr sz="1800" i="1" spc="-165" baseline="-9259" dirty="0">
                <a:latin typeface="URW Gothic"/>
                <a:cs typeface="URW Gothic"/>
              </a:rPr>
              <a:t>a</a:t>
            </a:r>
            <a:r>
              <a:rPr sz="1800" i="1" spc="-277" baseline="-9259" dirty="0">
                <a:latin typeface="URW Gothic"/>
                <a:cs typeface="URW Gothic"/>
              </a:rPr>
              <a:t> </a:t>
            </a:r>
            <a:r>
              <a:rPr sz="1600" i="1" spc="25" dirty="0">
                <a:latin typeface="URW Gothic"/>
                <a:cs typeface="URW Gothic"/>
              </a:rPr>
              <a:t>V</a:t>
            </a:r>
            <a:r>
              <a:rPr sz="1600" i="1" spc="-235" dirty="0">
                <a:latin typeface="URW Gothic"/>
                <a:cs typeface="URW Gothic"/>
              </a:rPr>
              <a:t> </a:t>
            </a:r>
            <a:r>
              <a:rPr sz="1600" spc="80" dirty="0">
                <a:latin typeface="DejaVu Sans Condensed"/>
                <a:cs typeface="DejaVu Sans Condensed"/>
              </a:rPr>
              <a:t>(</a:t>
            </a:r>
            <a:r>
              <a:rPr sz="1600" i="1" spc="80" dirty="0">
                <a:latin typeface="URW Gothic"/>
                <a:cs typeface="URW Gothic"/>
              </a:rPr>
              <a:t>a</a:t>
            </a:r>
            <a:r>
              <a:rPr sz="1600" spc="80" dirty="0">
                <a:latin typeface="DejaVu Sans Condensed"/>
                <a:cs typeface="DejaVu Sans Condensed"/>
              </a:rPr>
              <a:t>(</a:t>
            </a:r>
            <a:r>
              <a:rPr sz="1600" i="1" spc="80" dirty="0">
                <a:latin typeface="URW Gothic"/>
                <a:cs typeface="URW Gothic"/>
              </a:rPr>
              <a:t>t</a:t>
            </a:r>
            <a:r>
              <a:rPr sz="1600" i="1" spc="-295" dirty="0">
                <a:latin typeface="URW Gothic"/>
                <a:cs typeface="URW Gothic"/>
              </a:rPr>
              <a:t> </a:t>
            </a:r>
            <a:r>
              <a:rPr sz="1600" spc="40" dirty="0">
                <a:latin typeface="DejaVu Sans Condensed"/>
                <a:cs typeface="DejaVu Sans Condensed"/>
              </a:rPr>
              <a:t>)</a:t>
            </a:r>
            <a:r>
              <a:rPr sz="1600" i="1" spc="40" dirty="0">
                <a:latin typeface="DejaVu Sans"/>
                <a:cs typeface="DejaVu Sans"/>
              </a:rPr>
              <a:t>,</a:t>
            </a:r>
            <a:r>
              <a:rPr sz="1600" i="1" spc="-220" dirty="0">
                <a:latin typeface="DejaVu Sans"/>
                <a:cs typeface="DejaVu Sans"/>
              </a:rPr>
              <a:t> </a:t>
            </a:r>
            <a:r>
              <a:rPr sz="1600" i="1" spc="85" dirty="0">
                <a:latin typeface="URW Gothic"/>
                <a:cs typeface="URW Gothic"/>
              </a:rPr>
              <a:t>z</a:t>
            </a:r>
            <a:r>
              <a:rPr sz="1600" spc="85" dirty="0">
                <a:latin typeface="DejaVu Sans Condensed"/>
                <a:cs typeface="DejaVu Sans Condensed"/>
              </a:rPr>
              <a:t>(</a:t>
            </a:r>
            <a:r>
              <a:rPr sz="1600" i="1" spc="85" dirty="0">
                <a:latin typeface="URW Gothic"/>
                <a:cs typeface="URW Gothic"/>
              </a:rPr>
              <a:t>t</a:t>
            </a:r>
            <a:r>
              <a:rPr sz="1600" i="1" spc="-295" dirty="0">
                <a:latin typeface="URW Gothic"/>
                <a:cs typeface="URW Gothic"/>
              </a:rPr>
              <a:t> </a:t>
            </a:r>
            <a:r>
              <a:rPr sz="1600" spc="110" dirty="0">
                <a:latin typeface="DejaVu Sans Condensed"/>
                <a:cs typeface="DejaVu Sans Condensed"/>
              </a:rPr>
              <a:t>))</a:t>
            </a:r>
            <a:endParaRPr sz="1600">
              <a:latin typeface="DejaVu Sans Condensed"/>
              <a:cs typeface="DejaVu Sans Condensed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1327925" y="4496600"/>
            <a:ext cx="7501890" cy="80581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428365">
              <a:lnSpc>
                <a:spcPct val="100000"/>
              </a:lnSpc>
              <a:spcBef>
                <a:spcPts val="135"/>
              </a:spcBef>
            </a:pPr>
            <a:r>
              <a:rPr sz="1600" spc="70" dirty="0">
                <a:latin typeface="DejaVu Sans Condensed"/>
                <a:cs typeface="DejaVu Sans Condensed"/>
              </a:rPr>
              <a:t>+</a:t>
            </a:r>
            <a:r>
              <a:rPr sz="1600" i="1" spc="70" dirty="0">
                <a:latin typeface="DejaVu Sans"/>
                <a:cs typeface="DejaVu Sans"/>
              </a:rPr>
              <a:t>Z</a:t>
            </a:r>
            <a:r>
              <a:rPr sz="1600" spc="70" dirty="0">
                <a:latin typeface="DejaVu Sans Condensed"/>
                <a:cs typeface="DejaVu Sans Condensed"/>
              </a:rPr>
              <a:t>(</a:t>
            </a:r>
            <a:r>
              <a:rPr sz="1600" i="1" spc="70" dirty="0">
                <a:latin typeface="URW Gothic"/>
                <a:cs typeface="URW Gothic"/>
              </a:rPr>
              <a:t>z</a:t>
            </a:r>
            <a:r>
              <a:rPr sz="1600" spc="70" dirty="0">
                <a:latin typeface="DejaVu Sans Condensed"/>
                <a:cs typeface="DejaVu Sans Condensed"/>
              </a:rPr>
              <a:t>(</a:t>
            </a:r>
            <a:r>
              <a:rPr sz="1600" i="1" spc="70" dirty="0">
                <a:latin typeface="URW Gothic"/>
                <a:cs typeface="URW Gothic"/>
              </a:rPr>
              <a:t>t</a:t>
            </a:r>
            <a:r>
              <a:rPr sz="1600" i="1" spc="-295" dirty="0">
                <a:latin typeface="URW Gothic"/>
                <a:cs typeface="URW Gothic"/>
              </a:rPr>
              <a:t> </a:t>
            </a:r>
            <a:r>
              <a:rPr sz="1600" spc="110" dirty="0">
                <a:latin typeface="DejaVu Sans Condensed"/>
                <a:cs typeface="DejaVu Sans Condensed"/>
              </a:rPr>
              <a:t>))</a:t>
            </a:r>
            <a:r>
              <a:rPr sz="1600" spc="-170" dirty="0">
                <a:latin typeface="DejaVu Sans Condensed"/>
                <a:cs typeface="DejaVu Sans Condensed"/>
              </a:rPr>
              <a:t> </a:t>
            </a:r>
            <a:r>
              <a:rPr sz="2400" spc="232" baseline="45138" dirty="0">
                <a:latin typeface="DejaVu Sans"/>
                <a:cs typeface="DejaVu Sans"/>
              </a:rPr>
              <a:t>.</a:t>
            </a:r>
            <a:r>
              <a:rPr sz="1600" i="1" spc="155" dirty="0">
                <a:latin typeface="URW Gothic"/>
                <a:cs typeface="URW Gothic"/>
              </a:rPr>
              <a:t>V</a:t>
            </a:r>
            <a:r>
              <a:rPr sz="1600" i="1" spc="60" dirty="0">
                <a:latin typeface="URW Gothic"/>
                <a:cs typeface="URW Gothic"/>
              </a:rPr>
              <a:t> </a:t>
            </a:r>
            <a:r>
              <a:rPr sz="2400" spc="179" baseline="45138" dirty="0">
                <a:latin typeface="DejaVu Sans"/>
                <a:cs typeface="DejaVu Sans"/>
              </a:rPr>
              <a:t>.</a:t>
            </a:r>
            <a:r>
              <a:rPr sz="1600" i="1" spc="120" dirty="0">
                <a:latin typeface="URW Gothic"/>
                <a:cs typeface="URW Gothic"/>
              </a:rPr>
              <a:t>a</a:t>
            </a:r>
            <a:r>
              <a:rPr sz="1600" spc="120" dirty="0">
                <a:latin typeface="DejaVu Sans Condensed"/>
                <a:cs typeface="DejaVu Sans Condensed"/>
              </a:rPr>
              <a:t>(</a:t>
            </a:r>
            <a:r>
              <a:rPr sz="1600" i="1" spc="120" dirty="0">
                <a:latin typeface="URW Gothic"/>
                <a:cs typeface="URW Gothic"/>
              </a:rPr>
              <a:t>t</a:t>
            </a:r>
            <a:r>
              <a:rPr sz="1600" i="1" spc="-295" dirty="0">
                <a:latin typeface="URW Gothic"/>
                <a:cs typeface="URW Gothic"/>
              </a:rPr>
              <a:t> </a:t>
            </a:r>
            <a:r>
              <a:rPr sz="1600" spc="40" dirty="0">
                <a:latin typeface="DejaVu Sans Condensed"/>
                <a:cs typeface="DejaVu Sans Condensed"/>
              </a:rPr>
              <a:t>)</a:t>
            </a:r>
            <a:r>
              <a:rPr sz="1600" i="1" spc="40" dirty="0">
                <a:latin typeface="DejaVu Sans"/>
                <a:cs typeface="DejaVu Sans"/>
              </a:rPr>
              <a:t>,</a:t>
            </a:r>
            <a:r>
              <a:rPr sz="1600" i="1" spc="-220" dirty="0">
                <a:latin typeface="DejaVu Sans"/>
                <a:cs typeface="DejaVu Sans"/>
              </a:rPr>
              <a:t> </a:t>
            </a:r>
            <a:r>
              <a:rPr sz="1600" i="1" spc="85" dirty="0">
                <a:latin typeface="URW Gothic"/>
                <a:cs typeface="URW Gothic"/>
              </a:rPr>
              <a:t>z</a:t>
            </a:r>
            <a:r>
              <a:rPr sz="1600" spc="85" dirty="0">
                <a:latin typeface="DejaVu Sans Condensed"/>
                <a:cs typeface="DejaVu Sans Condensed"/>
              </a:rPr>
              <a:t>(</a:t>
            </a:r>
            <a:r>
              <a:rPr sz="1600" i="1" spc="85" dirty="0">
                <a:latin typeface="URW Gothic"/>
                <a:cs typeface="URW Gothic"/>
              </a:rPr>
              <a:t>t</a:t>
            </a:r>
            <a:r>
              <a:rPr sz="1600" i="1" spc="-290" dirty="0">
                <a:latin typeface="URW Gothic"/>
                <a:cs typeface="URW Gothic"/>
              </a:rPr>
              <a:t> </a:t>
            </a:r>
            <a:r>
              <a:rPr sz="1600" spc="-105" dirty="0">
                <a:latin typeface="DejaVu Sans Condensed"/>
                <a:cs typeface="DejaVu Sans Condensed"/>
              </a:rPr>
              <a:t>)</a:t>
            </a:r>
            <a:r>
              <a:rPr sz="1800" i="1" spc="-157" baseline="32407" dirty="0">
                <a:latin typeface="DejaVu Sans"/>
                <a:cs typeface="DejaVu Sans"/>
              </a:rPr>
              <a:t>0</a:t>
            </a:r>
            <a:r>
              <a:rPr sz="1800" i="1" spc="-419" baseline="32407" dirty="0">
                <a:latin typeface="DejaVu Sans"/>
                <a:cs typeface="DejaVu Sans"/>
              </a:rPr>
              <a:t> </a:t>
            </a:r>
            <a:r>
              <a:rPr sz="2400" spc="-330" baseline="45138" dirty="0">
                <a:latin typeface="DejaVu Sans"/>
                <a:cs typeface="DejaVu Sans"/>
              </a:rPr>
              <a:t>Σ</a:t>
            </a:r>
            <a:r>
              <a:rPr sz="2400" spc="-187" baseline="45138" dirty="0">
                <a:latin typeface="DejaVu Sans"/>
                <a:cs typeface="DejaVu Sans"/>
              </a:rPr>
              <a:t> </a:t>
            </a:r>
            <a:r>
              <a:rPr sz="1600" i="1" spc="-250" dirty="0">
                <a:latin typeface="DejaVu Sans"/>
                <a:cs typeface="DejaVu Sans"/>
              </a:rPr>
              <a:t>—</a:t>
            </a:r>
            <a:r>
              <a:rPr sz="1600" i="1" spc="-120" dirty="0">
                <a:latin typeface="DejaVu Sans"/>
                <a:cs typeface="DejaVu Sans"/>
              </a:rPr>
              <a:t> </a:t>
            </a:r>
            <a:r>
              <a:rPr sz="1600" i="1" spc="25" dirty="0">
                <a:latin typeface="URW Gothic"/>
                <a:cs typeface="URW Gothic"/>
              </a:rPr>
              <a:t>V</a:t>
            </a:r>
            <a:r>
              <a:rPr sz="1600" i="1" spc="-235" dirty="0">
                <a:latin typeface="URW Gothic"/>
                <a:cs typeface="URW Gothic"/>
              </a:rPr>
              <a:t> </a:t>
            </a:r>
            <a:r>
              <a:rPr sz="1600" spc="80" dirty="0">
                <a:latin typeface="DejaVu Sans Condensed"/>
                <a:cs typeface="DejaVu Sans Condensed"/>
              </a:rPr>
              <a:t>(</a:t>
            </a:r>
            <a:r>
              <a:rPr sz="1600" i="1" spc="80" dirty="0">
                <a:latin typeface="URW Gothic"/>
                <a:cs typeface="URW Gothic"/>
              </a:rPr>
              <a:t>a</a:t>
            </a:r>
            <a:r>
              <a:rPr sz="1600" spc="80" dirty="0">
                <a:latin typeface="DejaVu Sans Condensed"/>
                <a:cs typeface="DejaVu Sans Condensed"/>
              </a:rPr>
              <a:t>(</a:t>
            </a:r>
            <a:r>
              <a:rPr sz="1600" i="1" spc="80" dirty="0">
                <a:latin typeface="URW Gothic"/>
                <a:cs typeface="URW Gothic"/>
              </a:rPr>
              <a:t>t</a:t>
            </a:r>
            <a:r>
              <a:rPr sz="1600" i="1" spc="-295" dirty="0">
                <a:latin typeface="URW Gothic"/>
                <a:cs typeface="URW Gothic"/>
              </a:rPr>
              <a:t> </a:t>
            </a:r>
            <a:r>
              <a:rPr sz="1600" spc="40" dirty="0">
                <a:latin typeface="DejaVu Sans Condensed"/>
                <a:cs typeface="DejaVu Sans Condensed"/>
              </a:rPr>
              <a:t>)</a:t>
            </a:r>
            <a:r>
              <a:rPr sz="1600" i="1" spc="40" dirty="0">
                <a:latin typeface="DejaVu Sans"/>
                <a:cs typeface="DejaVu Sans"/>
              </a:rPr>
              <a:t>,</a:t>
            </a:r>
            <a:r>
              <a:rPr sz="1600" i="1" spc="-215" dirty="0">
                <a:latin typeface="DejaVu Sans"/>
                <a:cs typeface="DejaVu Sans"/>
              </a:rPr>
              <a:t> </a:t>
            </a:r>
            <a:r>
              <a:rPr sz="1600" i="1" spc="85" dirty="0">
                <a:latin typeface="URW Gothic"/>
                <a:cs typeface="URW Gothic"/>
              </a:rPr>
              <a:t>z</a:t>
            </a:r>
            <a:r>
              <a:rPr sz="1600" spc="85" dirty="0">
                <a:latin typeface="DejaVu Sans Condensed"/>
                <a:cs typeface="DejaVu Sans Condensed"/>
              </a:rPr>
              <a:t>(</a:t>
            </a:r>
            <a:r>
              <a:rPr sz="1600" i="1" spc="85" dirty="0">
                <a:latin typeface="URW Gothic"/>
                <a:cs typeface="URW Gothic"/>
              </a:rPr>
              <a:t>t</a:t>
            </a:r>
            <a:r>
              <a:rPr sz="1600" i="1" spc="-295" dirty="0">
                <a:latin typeface="URW Gothic"/>
                <a:cs typeface="URW Gothic"/>
              </a:rPr>
              <a:t> </a:t>
            </a:r>
            <a:r>
              <a:rPr sz="1600" dirty="0">
                <a:latin typeface="DejaVu Sans Condensed"/>
                <a:cs typeface="DejaVu Sans Condensed"/>
              </a:rPr>
              <a:t>))</a:t>
            </a:r>
            <a:r>
              <a:rPr sz="2400" baseline="45138" dirty="0">
                <a:latin typeface="DejaVu Sans"/>
                <a:cs typeface="DejaVu Sans"/>
              </a:rPr>
              <a:t>Σ</a:t>
            </a:r>
            <a:r>
              <a:rPr sz="2400" spc="-330" baseline="45138" dirty="0">
                <a:latin typeface="DejaVu Sans"/>
                <a:cs typeface="DejaVu Sans"/>
              </a:rPr>
              <a:t> </a:t>
            </a:r>
            <a:r>
              <a:rPr sz="1600" i="1" spc="-30" dirty="0">
                <a:latin typeface="DejaVu Sans"/>
                <a:cs typeface="DejaVu Sans"/>
              </a:rPr>
              <a:t>.</a:t>
            </a:r>
            <a:endParaRPr sz="1600">
              <a:latin typeface="DejaVu Sans"/>
              <a:cs typeface="DejaVu Sans"/>
            </a:endParaRPr>
          </a:p>
          <a:p>
            <a:pPr marL="25400">
              <a:lnSpc>
                <a:spcPct val="100000"/>
              </a:lnSpc>
              <a:spcBef>
                <a:spcPts val="2260"/>
              </a:spcBef>
            </a:pPr>
            <a:r>
              <a:rPr sz="1600" b="1" spc="20" dirty="0">
                <a:latin typeface="Gothic Uralic"/>
                <a:cs typeface="Gothic Uralic"/>
              </a:rPr>
              <a:t>The dynamic system under </a:t>
            </a:r>
            <a:r>
              <a:rPr sz="1600" b="1" spc="15" dirty="0">
                <a:latin typeface="Gothic Uralic"/>
                <a:cs typeface="Gothic Uralic"/>
              </a:rPr>
              <a:t>Recursive LS</a:t>
            </a:r>
            <a:r>
              <a:rPr sz="1600" b="1" spc="-40" dirty="0">
                <a:latin typeface="Gothic Uralic"/>
                <a:cs typeface="Gothic Uralic"/>
              </a:rPr>
              <a:t> </a:t>
            </a:r>
            <a:r>
              <a:rPr sz="1600" b="1" spc="20" dirty="0">
                <a:latin typeface="Gothic Uralic"/>
                <a:cs typeface="Gothic Uralic"/>
              </a:rPr>
              <a:t>learning:</a:t>
            </a:r>
            <a:endParaRPr sz="1600">
              <a:latin typeface="Gothic Uralic"/>
              <a:cs typeface="Gothic Uralic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2534656" y="5403244"/>
            <a:ext cx="137160" cy="27495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600" i="1" spc="15" dirty="0">
                <a:latin typeface="URW Gothic"/>
                <a:cs typeface="URW Gothic"/>
              </a:rPr>
              <a:t>E</a:t>
            </a:r>
            <a:endParaRPr sz="1600">
              <a:latin typeface="URW Gothic"/>
              <a:cs typeface="URW Gothic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2646105" y="5522689"/>
            <a:ext cx="329565" cy="2127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200" i="1" spc="5" dirty="0">
                <a:latin typeface="URW Gothic"/>
                <a:cs typeface="URW Gothic"/>
              </a:rPr>
              <a:t>t</a:t>
            </a:r>
            <a:r>
              <a:rPr sz="1200" i="1" spc="-270" dirty="0">
                <a:latin typeface="URW Gothic"/>
                <a:cs typeface="URW Gothic"/>
              </a:rPr>
              <a:t> </a:t>
            </a:r>
            <a:r>
              <a:rPr sz="1200" i="1" spc="-5" dirty="0">
                <a:latin typeface="DejaVu Sans"/>
                <a:cs typeface="DejaVu Sans"/>
              </a:rPr>
              <a:t>—</a:t>
            </a:r>
            <a:r>
              <a:rPr sz="1200" spc="-5" dirty="0">
                <a:latin typeface="URW Gothic"/>
                <a:cs typeface="URW Gothic"/>
              </a:rPr>
              <a:t>1</a:t>
            </a:r>
            <a:endParaRPr sz="1200">
              <a:latin typeface="URW Gothic"/>
              <a:cs typeface="URW Gothic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2661915" y="5368847"/>
            <a:ext cx="1858645" cy="2127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  <a:tabLst>
                <a:tab pos="1788795" algn="l"/>
              </a:tabLst>
            </a:pPr>
            <a:r>
              <a:rPr sz="1200" i="1" spc="-225" dirty="0">
                <a:latin typeface="DejaVu Sans"/>
                <a:cs typeface="DejaVu Sans"/>
              </a:rPr>
              <a:t>⇤	</a:t>
            </a:r>
            <a:r>
              <a:rPr sz="1200" i="1" spc="-320" dirty="0">
                <a:latin typeface="DejaVu Sans"/>
                <a:cs typeface="DejaVu Sans"/>
              </a:rPr>
              <a:t>0</a:t>
            </a:r>
            <a:endParaRPr sz="1200">
              <a:latin typeface="DejaVu Sans"/>
              <a:cs typeface="DejaVu Sans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2962947" y="5403244"/>
            <a:ext cx="2321560" cy="27495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600" i="1" spc="65" dirty="0">
                <a:latin typeface="URW Gothic"/>
                <a:cs typeface="URW Gothic"/>
              </a:rPr>
              <a:t>c</a:t>
            </a:r>
            <a:r>
              <a:rPr sz="1600" spc="65" dirty="0">
                <a:latin typeface="DejaVu Sans Condensed"/>
                <a:cs typeface="DejaVu Sans Condensed"/>
              </a:rPr>
              <a:t>(</a:t>
            </a:r>
            <a:r>
              <a:rPr sz="1600" i="1" spc="65" dirty="0">
                <a:latin typeface="URW Gothic"/>
                <a:cs typeface="URW Gothic"/>
              </a:rPr>
              <a:t>t </a:t>
            </a:r>
            <a:r>
              <a:rPr sz="1600" spc="105" dirty="0">
                <a:latin typeface="DejaVu Sans Condensed"/>
                <a:cs typeface="DejaVu Sans Condensed"/>
              </a:rPr>
              <a:t>) </a:t>
            </a:r>
            <a:r>
              <a:rPr sz="1600" spc="175" dirty="0">
                <a:latin typeface="DejaVu Sans Condensed"/>
                <a:cs typeface="DejaVu Sans Condensed"/>
              </a:rPr>
              <a:t>= </a:t>
            </a:r>
            <a:r>
              <a:rPr sz="1600" i="1" spc="45" dirty="0">
                <a:latin typeface="DejaVu Sans"/>
                <a:cs typeface="DejaVu Sans"/>
              </a:rPr>
              <a:t>$</a:t>
            </a:r>
            <a:r>
              <a:rPr sz="1600" spc="45" dirty="0">
                <a:latin typeface="DejaVu Sans Condensed"/>
                <a:cs typeface="DejaVu Sans Condensed"/>
              </a:rPr>
              <a:t>(</a:t>
            </a:r>
            <a:r>
              <a:rPr sz="1600" i="1" spc="45" dirty="0">
                <a:latin typeface="URW Gothic"/>
                <a:cs typeface="URW Gothic"/>
              </a:rPr>
              <a:t>t </a:t>
            </a:r>
            <a:r>
              <a:rPr sz="1600" i="1" spc="-250" dirty="0">
                <a:latin typeface="DejaVu Sans"/>
                <a:cs typeface="DejaVu Sans"/>
              </a:rPr>
              <a:t>— </a:t>
            </a:r>
            <a:r>
              <a:rPr sz="1600" spc="65" dirty="0">
                <a:latin typeface="URW Gothic"/>
                <a:cs typeface="URW Gothic"/>
              </a:rPr>
              <a:t>1</a:t>
            </a:r>
            <a:r>
              <a:rPr sz="1600" spc="65" dirty="0">
                <a:latin typeface="DejaVu Sans Condensed"/>
                <a:cs typeface="DejaVu Sans Condensed"/>
              </a:rPr>
              <a:t>) </a:t>
            </a:r>
            <a:r>
              <a:rPr sz="1600" i="1" spc="85" dirty="0">
                <a:latin typeface="URW Gothic"/>
                <a:cs typeface="URW Gothic"/>
              </a:rPr>
              <a:t>z</a:t>
            </a:r>
            <a:r>
              <a:rPr sz="1600" spc="85" dirty="0">
                <a:latin typeface="DejaVu Sans Condensed"/>
                <a:cs typeface="DejaVu Sans Condensed"/>
              </a:rPr>
              <a:t>(</a:t>
            </a:r>
            <a:r>
              <a:rPr sz="1600" i="1" spc="85" dirty="0">
                <a:latin typeface="URW Gothic"/>
                <a:cs typeface="URW Gothic"/>
              </a:rPr>
              <a:t>t</a:t>
            </a:r>
            <a:r>
              <a:rPr sz="1600" i="1" spc="-270" dirty="0">
                <a:latin typeface="URW Gothic"/>
                <a:cs typeface="URW Gothic"/>
              </a:rPr>
              <a:t> </a:t>
            </a:r>
            <a:r>
              <a:rPr sz="1600" i="1" spc="-250" dirty="0">
                <a:latin typeface="DejaVu Sans"/>
                <a:cs typeface="DejaVu Sans"/>
              </a:rPr>
              <a:t>— </a:t>
            </a:r>
            <a:r>
              <a:rPr sz="1600" spc="65" dirty="0">
                <a:latin typeface="URW Gothic"/>
                <a:cs typeface="URW Gothic"/>
              </a:rPr>
              <a:t>1</a:t>
            </a:r>
            <a:r>
              <a:rPr sz="1600" spc="65" dirty="0">
                <a:latin typeface="DejaVu Sans Condensed"/>
                <a:cs typeface="DejaVu Sans Condensed"/>
              </a:rPr>
              <a:t>)</a:t>
            </a:r>
            <a:endParaRPr sz="1600">
              <a:latin typeface="DejaVu Sans Condensed"/>
              <a:cs typeface="DejaVu Sans Condensed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4316403" y="5888785"/>
            <a:ext cx="329565" cy="2127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200" i="1" spc="5" dirty="0">
                <a:latin typeface="URW Gothic"/>
                <a:cs typeface="URW Gothic"/>
              </a:rPr>
              <a:t>t</a:t>
            </a:r>
            <a:r>
              <a:rPr sz="1200" i="1" spc="-270" dirty="0">
                <a:latin typeface="URW Gothic"/>
                <a:cs typeface="URW Gothic"/>
              </a:rPr>
              <a:t> </a:t>
            </a:r>
            <a:r>
              <a:rPr sz="1200" i="1" spc="-5" dirty="0">
                <a:latin typeface="DejaVu Sans"/>
                <a:cs typeface="DejaVu Sans"/>
              </a:rPr>
              <a:t>—</a:t>
            </a:r>
            <a:r>
              <a:rPr sz="1200" spc="-5" dirty="0">
                <a:latin typeface="URW Gothic"/>
                <a:cs typeface="URW Gothic"/>
              </a:rPr>
              <a:t>1</a:t>
            </a:r>
            <a:endParaRPr sz="1200">
              <a:latin typeface="URW Gothic"/>
              <a:cs typeface="URW Gothic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4332187" y="5734942"/>
            <a:ext cx="1162050" cy="2127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  <a:tabLst>
                <a:tab pos="1091565" algn="l"/>
              </a:tabLst>
            </a:pPr>
            <a:r>
              <a:rPr sz="1200" i="1" spc="-225" dirty="0">
                <a:latin typeface="DejaVu Sans"/>
                <a:cs typeface="DejaVu Sans"/>
              </a:rPr>
              <a:t>⇤	</a:t>
            </a:r>
            <a:r>
              <a:rPr sz="1200" i="1" spc="-320" dirty="0">
                <a:latin typeface="DejaVu Sans"/>
                <a:cs typeface="DejaVu Sans"/>
              </a:rPr>
              <a:t>0</a:t>
            </a:r>
            <a:endParaRPr sz="1200">
              <a:latin typeface="DejaVu Sans"/>
              <a:cs typeface="DejaVu Sans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2962947" y="5769340"/>
            <a:ext cx="4032250" cy="27495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  <a:tabLst>
                <a:tab pos="1682750" algn="l"/>
              </a:tabLst>
            </a:pPr>
            <a:r>
              <a:rPr sz="1600" i="1" spc="65" dirty="0">
                <a:latin typeface="URW Gothic"/>
                <a:cs typeface="URW Gothic"/>
              </a:rPr>
              <a:t>c</a:t>
            </a:r>
            <a:r>
              <a:rPr sz="1600" spc="65" dirty="0">
                <a:latin typeface="DejaVu Sans Condensed"/>
                <a:cs typeface="DejaVu Sans Condensed"/>
              </a:rPr>
              <a:t>(</a:t>
            </a:r>
            <a:r>
              <a:rPr sz="1600" i="1" spc="65" dirty="0">
                <a:latin typeface="URW Gothic"/>
                <a:cs typeface="URW Gothic"/>
              </a:rPr>
              <a:t>t</a:t>
            </a:r>
            <a:r>
              <a:rPr sz="1600" i="1" spc="-295" dirty="0">
                <a:latin typeface="URW Gothic"/>
                <a:cs typeface="URW Gothic"/>
              </a:rPr>
              <a:t> </a:t>
            </a:r>
            <a:r>
              <a:rPr sz="1600" spc="105" dirty="0">
                <a:latin typeface="DejaVu Sans Condensed"/>
                <a:cs typeface="DejaVu Sans Condensed"/>
              </a:rPr>
              <a:t>)</a:t>
            </a:r>
            <a:r>
              <a:rPr sz="1600" dirty="0">
                <a:latin typeface="DejaVu Sans Condensed"/>
                <a:cs typeface="DejaVu Sans Condensed"/>
              </a:rPr>
              <a:t> </a:t>
            </a:r>
            <a:r>
              <a:rPr sz="1600" spc="175" dirty="0">
                <a:latin typeface="DejaVu Sans Condensed"/>
                <a:cs typeface="DejaVu Sans Condensed"/>
              </a:rPr>
              <a:t>=</a:t>
            </a:r>
            <a:r>
              <a:rPr sz="1600" spc="30" dirty="0">
                <a:latin typeface="DejaVu Sans Condensed"/>
                <a:cs typeface="DejaVu Sans Condensed"/>
              </a:rPr>
              <a:t> </a:t>
            </a:r>
            <a:r>
              <a:rPr sz="1600" i="1" spc="25" dirty="0">
                <a:latin typeface="DejaVu Sans"/>
                <a:cs typeface="DejaVu Sans"/>
              </a:rPr>
              <a:t>µ</a:t>
            </a:r>
            <a:r>
              <a:rPr sz="1600" i="1" spc="-120" dirty="0">
                <a:latin typeface="DejaVu Sans"/>
                <a:cs typeface="DejaVu Sans"/>
              </a:rPr>
              <a:t> </a:t>
            </a:r>
            <a:r>
              <a:rPr sz="1600" spc="145" dirty="0">
                <a:latin typeface="DejaVu Sans Condensed"/>
                <a:cs typeface="DejaVu Sans Condensed"/>
              </a:rPr>
              <a:t>+</a:t>
            </a:r>
            <a:r>
              <a:rPr sz="1600" spc="-70" dirty="0">
                <a:latin typeface="DejaVu Sans Condensed"/>
                <a:cs typeface="DejaVu Sans Condensed"/>
              </a:rPr>
              <a:t> </a:t>
            </a:r>
            <a:r>
              <a:rPr sz="1600" i="1" spc="-105" dirty="0">
                <a:latin typeface="DejaVu Sans"/>
                <a:cs typeface="DejaVu Sans"/>
              </a:rPr>
              <a:t>↵</a:t>
            </a:r>
            <a:r>
              <a:rPr sz="1600" i="1" spc="-105" dirty="0">
                <a:latin typeface="URW Gothic"/>
                <a:cs typeface="URW Gothic"/>
              </a:rPr>
              <a:t>E	</a:t>
            </a:r>
            <a:r>
              <a:rPr sz="1600" i="1" spc="65" dirty="0">
                <a:latin typeface="URW Gothic"/>
                <a:cs typeface="URW Gothic"/>
              </a:rPr>
              <a:t>c</a:t>
            </a:r>
            <a:r>
              <a:rPr sz="1600" spc="65" dirty="0">
                <a:latin typeface="DejaVu Sans Condensed"/>
                <a:cs typeface="DejaVu Sans Condensed"/>
              </a:rPr>
              <a:t>(</a:t>
            </a:r>
            <a:r>
              <a:rPr sz="1600" i="1" spc="65" dirty="0">
                <a:latin typeface="URW Gothic"/>
                <a:cs typeface="URW Gothic"/>
              </a:rPr>
              <a:t>t</a:t>
            </a:r>
            <a:r>
              <a:rPr sz="1600" i="1" spc="-295" dirty="0">
                <a:latin typeface="URW Gothic"/>
                <a:cs typeface="URW Gothic"/>
              </a:rPr>
              <a:t> </a:t>
            </a:r>
            <a:r>
              <a:rPr sz="1600" spc="320" dirty="0">
                <a:latin typeface="DejaVu Sans Condensed"/>
                <a:cs typeface="DejaVu Sans Condensed"/>
              </a:rPr>
              <a:t>)+</a:t>
            </a:r>
            <a:r>
              <a:rPr sz="1600" spc="-80" dirty="0">
                <a:latin typeface="DejaVu Sans Condensed"/>
                <a:cs typeface="DejaVu Sans Condensed"/>
              </a:rPr>
              <a:t> </a:t>
            </a:r>
            <a:r>
              <a:rPr sz="1600" i="1" spc="-250" dirty="0">
                <a:latin typeface="DejaVu Sans"/>
                <a:cs typeface="DejaVu Sans"/>
              </a:rPr>
              <a:t>6</a:t>
            </a:r>
            <a:r>
              <a:rPr sz="1600" i="1" spc="-170" dirty="0">
                <a:latin typeface="DejaVu Sans"/>
                <a:cs typeface="DejaVu Sans"/>
              </a:rPr>
              <a:t> </a:t>
            </a:r>
            <a:r>
              <a:rPr sz="1600" i="1" spc="30" dirty="0">
                <a:latin typeface="URW Gothic"/>
                <a:cs typeface="URW Gothic"/>
              </a:rPr>
              <a:t>w</a:t>
            </a:r>
            <a:r>
              <a:rPr sz="1600" i="1" spc="-300" dirty="0">
                <a:latin typeface="URW Gothic"/>
                <a:cs typeface="URW Gothic"/>
              </a:rPr>
              <a:t> </a:t>
            </a:r>
            <a:r>
              <a:rPr sz="1600" spc="60" dirty="0">
                <a:latin typeface="DejaVu Sans Condensed"/>
                <a:cs typeface="DejaVu Sans Condensed"/>
              </a:rPr>
              <a:t>(</a:t>
            </a:r>
            <a:r>
              <a:rPr sz="1600" i="1" spc="60" dirty="0">
                <a:latin typeface="URW Gothic"/>
                <a:cs typeface="URW Gothic"/>
              </a:rPr>
              <a:t>t</a:t>
            </a:r>
            <a:r>
              <a:rPr sz="1600" i="1" spc="75" dirty="0">
                <a:latin typeface="URW Gothic"/>
                <a:cs typeface="URW Gothic"/>
              </a:rPr>
              <a:t> </a:t>
            </a:r>
            <a:r>
              <a:rPr sz="1600" i="1" spc="-250" dirty="0">
                <a:latin typeface="DejaVu Sans"/>
                <a:cs typeface="DejaVu Sans"/>
              </a:rPr>
              <a:t>—</a:t>
            </a:r>
            <a:r>
              <a:rPr sz="1600" i="1" spc="-130" dirty="0">
                <a:latin typeface="DejaVu Sans"/>
                <a:cs typeface="DejaVu Sans"/>
              </a:rPr>
              <a:t> </a:t>
            </a:r>
            <a:r>
              <a:rPr sz="1600" spc="220" dirty="0">
                <a:latin typeface="URW Gothic"/>
                <a:cs typeface="URW Gothic"/>
              </a:rPr>
              <a:t>1</a:t>
            </a:r>
            <a:r>
              <a:rPr sz="1600" spc="220" dirty="0">
                <a:latin typeface="DejaVu Sans Condensed"/>
                <a:cs typeface="DejaVu Sans Condensed"/>
              </a:rPr>
              <a:t>)+</a:t>
            </a:r>
            <a:r>
              <a:rPr sz="1600" spc="-80" dirty="0">
                <a:latin typeface="DejaVu Sans Condensed"/>
                <a:cs typeface="DejaVu Sans Condensed"/>
              </a:rPr>
              <a:t> </a:t>
            </a:r>
            <a:r>
              <a:rPr sz="1600" i="1" spc="-185" dirty="0">
                <a:latin typeface="DejaVu Sans"/>
                <a:cs typeface="DejaVu Sans"/>
              </a:rPr>
              <a:t>⌘</a:t>
            </a:r>
            <a:r>
              <a:rPr sz="1600" spc="-185" dirty="0">
                <a:latin typeface="DejaVu Sans Condensed"/>
                <a:cs typeface="DejaVu Sans Condensed"/>
              </a:rPr>
              <a:t>(</a:t>
            </a:r>
            <a:r>
              <a:rPr sz="1600" i="1" spc="-185" dirty="0">
                <a:latin typeface="URW Gothic"/>
                <a:cs typeface="URW Gothic"/>
              </a:rPr>
              <a:t>t</a:t>
            </a:r>
            <a:r>
              <a:rPr sz="1600" i="1" spc="-295" dirty="0">
                <a:latin typeface="URW Gothic"/>
                <a:cs typeface="URW Gothic"/>
              </a:rPr>
              <a:t> </a:t>
            </a:r>
            <a:r>
              <a:rPr sz="1600" spc="110" dirty="0">
                <a:latin typeface="DejaVu Sans Condensed"/>
                <a:cs typeface="DejaVu Sans Condensed"/>
              </a:rPr>
              <a:t>)</a:t>
            </a:r>
            <a:endParaRPr sz="1600">
              <a:latin typeface="DejaVu Sans Condensed"/>
              <a:cs typeface="DejaVu Sans Condensed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2894089" y="6052896"/>
            <a:ext cx="5302885" cy="732790"/>
          </a:xfrm>
          <a:prstGeom prst="rect">
            <a:avLst/>
          </a:prstGeom>
        </p:spPr>
        <p:txBody>
          <a:bodyPr vert="horz" wrap="square" lIns="0" tIns="121285" rIns="0" bIns="0" rtlCol="0">
            <a:spAutoFit/>
          </a:bodyPr>
          <a:lstStyle/>
          <a:p>
            <a:pPr marL="90805">
              <a:lnSpc>
                <a:spcPct val="100000"/>
              </a:lnSpc>
              <a:spcBef>
                <a:spcPts val="955"/>
              </a:spcBef>
            </a:pPr>
            <a:r>
              <a:rPr sz="1600" i="1" spc="-145" dirty="0">
                <a:latin typeface="DejaVu Sans"/>
                <a:cs typeface="DejaVu Sans"/>
              </a:rPr>
              <a:t>$</a:t>
            </a:r>
            <a:r>
              <a:rPr sz="2400" spc="-217" baseline="13888" dirty="0">
                <a:latin typeface="DejaVu Sans Condensed"/>
                <a:cs typeface="DejaVu Sans Condensed"/>
              </a:rPr>
              <a:t>˙</a:t>
            </a:r>
            <a:r>
              <a:rPr sz="1600" spc="-145" dirty="0">
                <a:latin typeface="DejaVu Sans Condensed"/>
                <a:cs typeface="DejaVu Sans Condensed"/>
              </a:rPr>
              <a:t>(</a:t>
            </a:r>
            <a:r>
              <a:rPr sz="1600" i="1" spc="-145" dirty="0">
                <a:latin typeface="URW Gothic"/>
                <a:cs typeface="URW Gothic"/>
              </a:rPr>
              <a:t>t</a:t>
            </a:r>
            <a:r>
              <a:rPr sz="1600" i="1" spc="-295" dirty="0">
                <a:latin typeface="URW Gothic"/>
                <a:cs typeface="URW Gothic"/>
              </a:rPr>
              <a:t> </a:t>
            </a:r>
            <a:r>
              <a:rPr sz="1600" spc="105" dirty="0">
                <a:latin typeface="DejaVu Sans Condensed"/>
                <a:cs typeface="DejaVu Sans Condensed"/>
              </a:rPr>
              <a:t>)</a:t>
            </a:r>
            <a:r>
              <a:rPr sz="1600" dirty="0">
                <a:latin typeface="DejaVu Sans Condensed"/>
                <a:cs typeface="DejaVu Sans Condensed"/>
              </a:rPr>
              <a:t> </a:t>
            </a:r>
            <a:r>
              <a:rPr sz="1600" spc="175" dirty="0">
                <a:latin typeface="DejaVu Sans Condensed"/>
                <a:cs typeface="DejaVu Sans Condensed"/>
              </a:rPr>
              <a:t>=</a:t>
            </a:r>
            <a:r>
              <a:rPr sz="1600" spc="25" dirty="0">
                <a:latin typeface="DejaVu Sans Condensed"/>
                <a:cs typeface="DejaVu Sans Condensed"/>
              </a:rPr>
              <a:t> </a:t>
            </a:r>
            <a:r>
              <a:rPr sz="1600" i="1" spc="75" dirty="0">
                <a:latin typeface="DejaVu Sans"/>
                <a:cs typeface="DejaVu Sans"/>
              </a:rPr>
              <a:t>ç</a:t>
            </a:r>
            <a:r>
              <a:rPr sz="1600" spc="75" dirty="0">
                <a:latin typeface="DejaVu Sans Condensed"/>
                <a:cs typeface="DejaVu Sans Condensed"/>
              </a:rPr>
              <a:t>(</a:t>
            </a:r>
            <a:r>
              <a:rPr sz="1600" i="1" spc="75" dirty="0">
                <a:latin typeface="URW Gothic"/>
                <a:cs typeface="URW Gothic"/>
              </a:rPr>
              <a:t>t</a:t>
            </a:r>
            <a:r>
              <a:rPr sz="1600" i="1" spc="-295" dirty="0">
                <a:latin typeface="URW Gothic"/>
                <a:cs typeface="URW Gothic"/>
              </a:rPr>
              <a:t> </a:t>
            </a:r>
            <a:r>
              <a:rPr sz="1600" spc="155" dirty="0">
                <a:latin typeface="DejaVu Sans Condensed"/>
                <a:cs typeface="DejaVu Sans Condensed"/>
              </a:rPr>
              <a:t>)</a:t>
            </a:r>
            <a:r>
              <a:rPr sz="1600" i="1" spc="155" dirty="0">
                <a:latin typeface="DejaVu Sans"/>
                <a:cs typeface="DejaVu Sans"/>
              </a:rPr>
              <a:t>P</a:t>
            </a:r>
            <a:r>
              <a:rPr sz="1600" spc="155" dirty="0">
                <a:latin typeface="DejaVu Sans Condensed"/>
                <a:cs typeface="DejaVu Sans Condensed"/>
              </a:rPr>
              <a:t>(</a:t>
            </a:r>
            <a:r>
              <a:rPr sz="1600" i="1" spc="155" dirty="0">
                <a:latin typeface="URW Gothic"/>
                <a:cs typeface="URW Gothic"/>
              </a:rPr>
              <a:t>t</a:t>
            </a:r>
            <a:r>
              <a:rPr sz="1600" i="1" spc="-295" dirty="0">
                <a:latin typeface="URW Gothic"/>
                <a:cs typeface="URW Gothic"/>
              </a:rPr>
              <a:t> </a:t>
            </a:r>
            <a:r>
              <a:rPr sz="1600" spc="90" dirty="0">
                <a:latin typeface="DejaVu Sans Condensed"/>
                <a:cs typeface="DejaVu Sans Condensed"/>
              </a:rPr>
              <a:t>)</a:t>
            </a:r>
            <a:r>
              <a:rPr sz="1600" i="1" spc="90" dirty="0">
                <a:latin typeface="URW Gothic"/>
                <a:cs typeface="URW Gothic"/>
              </a:rPr>
              <a:t>z</a:t>
            </a:r>
            <a:r>
              <a:rPr sz="1600" spc="90" dirty="0">
                <a:latin typeface="DejaVu Sans Condensed"/>
                <a:cs typeface="DejaVu Sans Condensed"/>
              </a:rPr>
              <a:t>(</a:t>
            </a:r>
            <a:r>
              <a:rPr sz="1600" i="1" spc="90" dirty="0">
                <a:latin typeface="URW Gothic"/>
                <a:cs typeface="URW Gothic"/>
              </a:rPr>
              <a:t>t</a:t>
            </a:r>
            <a:r>
              <a:rPr sz="1600" i="1" spc="-295" dirty="0">
                <a:latin typeface="URW Gothic"/>
                <a:cs typeface="URW Gothic"/>
              </a:rPr>
              <a:t> </a:t>
            </a:r>
            <a:r>
              <a:rPr sz="1600" spc="110" dirty="0">
                <a:latin typeface="DejaVu Sans Condensed"/>
                <a:cs typeface="DejaVu Sans Condensed"/>
              </a:rPr>
              <a:t>)</a:t>
            </a:r>
            <a:r>
              <a:rPr sz="1600" spc="-170" dirty="0">
                <a:latin typeface="DejaVu Sans Condensed"/>
                <a:cs typeface="DejaVu Sans Condensed"/>
              </a:rPr>
              <a:t> </a:t>
            </a:r>
            <a:r>
              <a:rPr sz="2400" spc="179" baseline="45138" dirty="0">
                <a:latin typeface="DejaVu Sans"/>
                <a:cs typeface="DejaVu Sans"/>
              </a:rPr>
              <a:t>.</a:t>
            </a:r>
            <a:r>
              <a:rPr sz="1600" i="1" spc="120" dirty="0">
                <a:latin typeface="URW Gothic"/>
                <a:cs typeface="URW Gothic"/>
              </a:rPr>
              <a:t>c</a:t>
            </a:r>
            <a:r>
              <a:rPr sz="1600" spc="120" dirty="0">
                <a:latin typeface="DejaVu Sans Condensed"/>
                <a:cs typeface="DejaVu Sans Condensed"/>
              </a:rPr>
              <a:t>(</a:t>
            </a:r>
            <a:r>
              <a:rPr sz="1600" i="1" spc="120" dirty="0">
                <a:latin typeface="URW Gothic"/>
                <a:cs typeface="URW Gothic"/>
              </a:rPr>
              <a:t>t</a:t>
            </a:r>
            <a:r>
              <a:rPr sz="1600" i="1" spc="-295" dirty="0">
                <a:latin typeface="URW Gothic"/>
                <a:cs typeface="URW Gothic"/>
              </a:rPr>
              <a:t> </a:t>
            </a:r>
            <a:r>
              <a:rPr sz="1600" spc="110" dirty="0">
                <a:latin typeface="DejaVu Sans Condensed"/>
                <a:cs typeface="DejaVu Sans Condensed"/>
              </a:rPr>
              <a:t>)</a:t>
            </a:r>
            <a:r>
              <a:rPr sz="1600" spc="-75" dirty="0">
                <a:latin typeface="DejaVu Sans Condensed"/>
                <a:cs typeface="DejaVu Sans Condensed"/>
              </a:rPr>
              <a:t> </a:t>
            </a:r>
            <a:r>
              <a:rPr sz="1600" i="1" spc="-250" dirty="0">
                <a:latin typeface="DejaVu Sans"/>
                <a:cs typeface="DejaVu Sans"/>
              </a:rPr>
              <a:t>—</a:t>
            </a:r>
            <a:r>
              <a:rPr sz="1600" i="1" spc="-125" dirty="0">
                <a:latin typeface="DejaVu Sans"/>
                <a:cs typeface="DejaVu Sans"/>
              </a:rPr>
              <a:t> </a:t>
            </a:r>
            <a:r>
              <a:rPr sz="1600" i="1" spc="45" dirty="0">
                <a:latin typeface="DejaVu Sans"/>
                <a:cs typeface="DejaVu Sans"/>
              </a:rPr>
              <a:t>$</a:t>
            </a:r>
            <a:r>
              <a:rPr sz="1600" spc="45" dirty="0">
                <a:latin typeface="DejaVu Sans Condensed"/>
                <a:cs typeface="DejaVu Sans Condensed"/>
              </a:rPr>
              <a:t>(</a:t>
            </a:r>
            <a:r>
              <a:rPr sz="1600" i="1" spc="45" dirty="0">
                <a:latin typeface="URW Gothic"/>
                <a:cs typeface="URW Gothic"/>
              </a:rPr>
              <a:t>t</a:t>
            </a:r>
            <a:r>
              <a:rPr sz="1600" i="1" spc="90" dirty="0">
                <a:latin typeface="URW Gothic"/>
                <a:cs typeface="URW Gothic"/>
              </a:rPr>
              <a:t> </a:t>
            </a:r>
            <a:r>
              <a:rPr sz="1600" i="1" spc="-250" dirty="0">
                <a:latin typeface="DejaVu Sans"/>
                <a:cs typeface="DejaVu Sans"/>
              </a:rPr>
              <a:t>—</a:t>
            </a:r>
            <a:r>
              <a:rPr sz="1600" i="1" spc="-125" dirty="0">
                <a:latin typeface="DejaVu Sans"/>
                <a:cs typeface="DejaVu Sans"/>
              </a:rPr>
              <a:t> </a:t>
            </a:r>
            <a:r>
              <a:rPr sz="1600" spc="25" dirty="0">
                <a:latin typeface="URW Gothic"/>
                <a:cs typeface="URW Gothic"/>
              </a:rPr>
              <a:t>1</a:t>
            </a:r>
            <a:r>
              <a:rPr sz="1600" spc="25" dirty="0">
                <a:latin typeface="DejaVu Sans Condensed"/>
                <a:cs typeface="DejaVu Sans Condensed"/>
              </a:rPr>
              <a:t>)</a:t>
            </a:r>
            <a:r>
              <a:rPr sz="1800" i="1" spc="37" baseline="32407" dirty="0">
                <a:latin typeface="DejaVu Sans"/>
                <a:cs typeface="DejaVu Sans"/>
              </a:rPr>
              <a:t>0</a:t>
            </a:r>
            <a:r>
              <a:rPr sz="1600" i="1" spc="25" dirty="0">
                <a:latin typeface="URW Gothic"/>
                <a:cs typeface="URW Gothic"/>
              </a:rPr>
              <a:t>z</a:t>
            </a:r>
            <a:r>
              <a:rPr sz="1600" spc="25" dirty="0">
                <a:latin typeface="DejaVu Sans Condensed"/>
                <a:cs typeface="DejaVu Sans Condensed"/>
              </a:rPr>
              <a:t>(</a:t>
            </a:r>
            <a:r>
              <a:rPr sz="1600" i="1" spc="25" dirty="0">
                <a:latin typeface="URW Gothic"/>
                <a:cs typeface="URW Gothic"/>
              </a:rPr>
              <a:t>t</a:t>
            </a:r>
            <a:r>
              <a:rPr sz="1600" i="1" spc="95" dirty="0">
                <a:latin typeface="URW Gothic"/>
                <a:cs typeface="URW Gothic"/>
              </a:rPr>
              <a:t> </a:t>
            </a:r>
            <a:r>
              <a:rPr sz="1600" i="1" spc="-250" dirty="0">
                <a:latin typeface="DejaVu Sans"/>
                <a:cs typeface="DejaVu Sans"/>
              </a:rPr>
              <a:t>—</a:t>
            </a:r>
            <a:r>
              <a:rPr sz="1600" i="1" spc="-125" dirty="0">
                <a:latin typeface="DejaVu Sans"/>
                <a:cs typeface="DejaVu Sans"/>
              </a:rPr>
              <a:t> </a:t>
            </a:r>
            <a:r>
              <a:rPr sz="1600" spc="-30" dirty="0">
                <a:latin typeface="URW Gothic"/>
                <a:cs typeface="URW Gothic"/>
              </a:rPr>
              <a:t>1</a:t>
            </a:r>
            <a:r>
              <a:rPr sz="1600" spc="-30" dirty="0">
                <a:latin typeface="DejaVu Sans Condensed"/>
                <a:cs typeface="DejaVu Sans Condensed"/>
              </a:rPr>
              <a:t>)</a:t>
            </a:r>
            <a:r>
              <a:rPr sz="2400" spc="-44" baseline="45138" dirty="0">
                <a:latin typeface="DejaVu Sans"/>
                <a:cs typeface="DejaVu Sans"/>
              </a:rPr>
              <a:t>Σ</a:t>
            </a:r>
            <a:endParaRPr sz="2400" baseline="45138">
              <a:latin typeface="DejaVu Sans"/>
              <a:cs typeface="DejaVu Sans"/>
            </a:endParaRPr>
          </a:p>
          <a:p>
            <a:pPr marL="50800">
              <a:lnSpc>
                <a:spcPct val="100000"/>
              </a:lnSpc>
              <a:spcBef>
                <a:spcPts val="865"/>
              </a:spcBef>
            </a:pPr>
            <a:r>
              <a:rPr sz="1600" i="1" spc="170" dirty="0">
                <a:latin typeface="DejaVu Sans"/>
                <a:cs typeface="DejaVu Sans"/>
              </a:rPr>
              <a:t>P</a:t>
            </a:r>
            <a:r>
              <a:rPr sz="1600" spc="170" dirty="0">
                <a:latin typeface="DejaVu Sans Condensed"/>
                <a:cs typeface="DejaVu Sans Condensed"/>
              </a:rPr>
              <a:t>(</a:t>
            </a:r>
            <a:r>
              <a:rPr sz="1600" i="1" spc="170" dirty="0">
                <a:latin typeface="URW Gothic"/>
                <a:cs typeface="URW Gothic"/>
              </a:rPr>
              <a:t>t</a:t>
            </a:r>
            <a:r>
              <a:rPr sz="1600" i="1" spc="-295" dirty="0">
                <a:latin typeface="URW Gothic"/>
                <a:cs typeface="URW Gothic"/>
              </a:rPr>
              <a:t> </a:t>
            </a:r>
            <a:r>
              <a:rPr sz="1600" spc="105" dirty="0">
                <a:latin typeface="DejaVu Sans Condensed"/>
                <a:cs typeface="DejaVu Sans Condensed"/>
              </a:rPr>
              <a:t>)</a:t>
            </a:r>
            <a:r>
              <a:rPr sz="1600" dirty="0">
                <a:latin typeface="DejaVu Sans Condensed"/>
                <a:cs typeface="DejaVu Sans Condensed"/>
              </a:rPr>
              <a:t> </a:t>
            </a:r>
            <a:r>
              <a:rPr sz="1600" spc="175" dirty="0">
                <a:latin typeface="DejaVu Sans Condensed"/>
                <a:cs typeface="DejaVu Sans Condensed"/>
              </a:rPr>
              <a:t>=</a:t>
            </a:r>
            <a:r>
              <a:rPr sz="1600" spc="25" dirty="0">
                <a:latin typeface="DejaVu Sans Condensed"/>
                <a:cs typeface="DejaVu Sans Condensed"/>
              </a:rPr>
              <a:t> </a:t>
            </a:r>
            <a:r>
              <a:rPr sz="1600" i="1" spc="170" dirty="0">
                <a:latin typeface="DejaVu Sans"/>
                <a:cs typeface="DejaVu Sans"/>
              </a:rPr>
              <a:t>P</a:t>
            </a:r>
            <a:r>
              <a:rPr sz="1600" spc="170" dirty="0">
                <a:latin typeface="DejaVu Sans Condensed"/>
                <a:cs typeface="DejaVu Sans Condensed"/>
              </a:rPr>
              <a:t>(</a:t>
            </a:r>
            <a:r>
              <a:rPr sz="1600" i="1" spc="170" dirty="0">
                <a:latin typeface="URW Gothic"/>
                <a:cs typeface="URW Gothic"/>
              </a:rPr>
              <a:t>t</a:t>
            </a:r>
            <a:r>
              <a:rPr sz="1600" i="1" spc="90" dirty="0">
                <a:latin typeface="URW Gothic"/>
                <a:cs typeface="URW Gothic"/>
              </a:rPr>
              <a:t> </a:t>
            </a:r>
            <a:r>
              <a:rPr sz="1600" i="1" spc="-250" dirty="0">
                <a:latin typeface="DejaVu Sans"/>
                <a:cs typeface="DejaVu Sans"/>
              </a:rPr>
              <a:t>—</a:t>
            </a:r>
            <a:r>
              <a:rPr sz="1600" i="1" spc="-125" dirty="0">
                <a:latin typeface="DejaVu Sans"/>
                <a:cs typeface="DejaVu Sans"/>
              </a:rPr>
              <a:t> </a:t>
            </a:r>
            <a:r>
              <a:rPr sz="1600" spc="220" dirty="0">
                <a:latin typeface="URW Gothic"/>
                <a:cs typeface="URW Gothic"/>
              </a:rPr>
              <a:t>1</a:t>
            </a:r>
            <a:r>
              <a:rPr sz="1600" spc="220" dirty="0">
                <a:latin typeface="DejaVu Sans Condensed"/>
                <a:cs typeface="DejaVu Sans Condensed"/>
              </a:rPr>
              <a:t>)+</a:t>
            </a:r>
            <a:r>
              <a:rPr sz="1600" spc="-70" dirty="0">
                <a:latin typeface="DejaVu Sans Condensed"/>
                <a:cs typeface="DejaVu Sans Condensed"/>
              </a:rPr>
              <a:t> </a:t>
            </a:r>
            <a:r>
              <a:rPr sz="1600" i="1" spc="75" dirty="0">
                <a:latin typeface="DejaVu Sans"/>
                <a:cs typeface="DejaVu Sans"/>
              </a:rPr>
              <a:t>ç</a:t>
            </a:r>
            <a:r>
              <a:rPr sz="1600" spc="75" dirty="0">
                <a:latin typeface="DejaVu Sans Condensed"/>
                <a:cs typeface="DejaVu Sans Condensed"/>
              </a:rPr>
              <a:t>(</a:t>
            </a:r>
            <a:r>
              <a:rPr sz="1600" i="1" spc="75" dirty="0">
                <a:latin typeface="URW Gothic"/>
                <a:cs typeface="URW Gothic"/>
              </a:rPr>
              <a:t>t</a:t>
            </a:r>
            <a:r>
              <a:rPr sz="1600" i="1" spc="-295" dirty="0">
                <a:latin typeface="URW Gothic"/>
                <a:cs typeface="URW Gothic"/>
              </a:rPr>
              <a:t> </a:t>
            </a:r>
            <a:r>
              <a:rPr sz="1600" spc="110" dirty="0">
                <a:latin typeface="DejaVu Sans Condensed"/>
                <a:cs typeface="DejaVu Sans Condensed"/>
              </a:rPr>
              <a:t>)</a:t>
            </a:r>
            <a:r>
              <a:rPr sz="1600" spc="-170" dirty="0">
                <a:latin typeface="DejaVu Sans Condensed"/>
                <a:cs typeface="DejaVu Sans Condensed"/>
              </a:rPr>
              <a:t> </a:t>
            </a:r>
            <a:r>
              <a:rPr sz="2400" spc="202" baseline="45138" dirty="0">
                <a:latin typeface="DejaVu Sans"/>
                <a:cs typeface="DejaVu Sans"/>
              </a:rPr>
              <a:t>.</a:t>
            </a:r>
            <a:r>
              <a:rPr sz="1600" i="1" spc="135" dirty="0">
                <a:latin typeface="URW Gothic"/>
                <a:cs typeface="URW Gothic"/>
              </a:rPr>
              <a:t>z</a:t>
            </a:r>
            <a:r>
              <a:rPr sz="1600" spc="135" dirty="0">
                <a:latin typeface="DejaVu Sans Condensed"/>
                <a:cs typeface="DejaVu Sans Condensed"/>
              </a:rPr>
              <a:t>(</a:t>
            </a:r>
            <a:r>
              <a:rPr sz="1600" i="1" spc="135" dirty="0">
                <a:latin typeface="URW Gothic"/>
                <a:cs typeface="URW Gothic"/>
              </a:rPr>
              <a:t>t</a:t>
            </a:r>
            <a:r>
              <a:rPr sz="1600" i="1" spc="90" dirty="0">
                <a:latin typeface="URW Gothic"/>
                <a:cs typeface="URW Gothic"/>
              </a:rPr>
              <a:t> </a:t>
            </a:r>
            <a:r>
              <a:rPr sz="1600" i="1" spc="-250" dirty="0">
                <a:latin typeface="DejaVu Sans"/>
                <a:cs typeface="DejaVu Sans"/>
              </a:rPr>
              <a:t>—</a:t>
            </a:r>
            <a:r>
              <a:rPr sz="1600" i="1" spc="-125" dirty="0">
                <a:latin typeface="DejaVu Sans"/>
                <a:cs typeface="DejaVu Sans"/>
              </a:rPr>
              <a:t> </a:t>
            </a:r>
            <a:r>
              <a:rPr sz="1600" spc="75" dirty="0">
                <a:latin typeface="URW Gothic"/>
                <a:cs typeface="URW Gothic"/>
              </a:rPr>
              <a:t>1</a:t>
            </a:r>
            <a:r>
              <a:rPr sz="1600" spc="75" dirty="0">
                <a:latin typeface="DejaVu Sans Condensed"/>
                <a:cs typeface="DejaVu Sans Condensed"/>
              </a:rPr>
              <a:t>)</a:t>
            </a:r>
            <a:r>
              <a:rPr sz="1600" i="1" spc="75" dirty="0">
                <a:latin typeface="URW Gothic"/>
                <a:cs typeface="URW Gothic"/>
              </a:rPr>
              <a:t>z</a:t>
            </a:r>
            <a:r>
              <a:rPr sz="1600" spc="75" dirty="0">
                <a:latin typeface="DejaVu Sans Condensed"/>
                <a:cs typeface="DejaVu Sans Condensed"/>
              </a:rPr>
              <a:t>(</a:t>
            </a:r>
            <a:r>
              <a:rPr sz="1600" i="1" spc="75" dirty="0">
                <a:latin typeface="URW Gothic"/>
                <a:cs typeface="URW Gothic"/>
              </a:rPr>
              <a:t>t</a:t>
            </a:r>
            <a:r>
              <a:rPr sz="1600" i="1" spc="90" dirty="0">
                <a:latin typeface="URW Gothic"/>
                <a:cs typeface="URW Gothic"/>
              </a:rPr>
              <a:t> </a:t>
            </a:r>
            <a:r>
              <a:rPr sz="1600" i="1" spc="-250" dirty="0">
                <a:latin typeface="DejaVu Sans"/>
                <a:cs typeface="DejaVu Sans"/>
              </a:rPr>
              <a:t>—</a:t>
            </a:r>
            <a:r>
              <a:rPr sz="1600" i="1" spc="-125" dirty="0">
                <a:latin typeface="DejaVu Sans"/>
                <a:cs typeface="DejaVu Sans"/>
              </a:rPr>
              <a:t> </a:t>
            </a:r>
            <a:r>
              <a:rPr sz="1600" spc="-65" dirty="0">
                <a:latin typeface="URW Gothic"/>
                <a:cs typeface="URW Gothic"/>
              </a:rPr>
              <a:t>1</a:t>
            </a:r>
            <a:r>
              <a:rPr sz="1600" spc="-65" dirty="0">
                <a:latin typeface="DejaVu Sans Condensed"/>
                <a:cs typeface="DejaVu Sans Condensed"/>
              </a:rPr>
              <a:t>)</a:t>
            </a:r>
            <a:r>
              <a:rPr sz="1800" i="1" spc="-97" baseline="32407" dirty="0">
                <a:latin typeface="DejaVu Sans"/>
                <a:cs typeface="DejaVu Sans"/>
              </a:rPr>
              <a:t>0</a:t>
            </a:r>
            <a:r>
              <a:rPr sz="1800" i="1" spc="157" baseline="32407" dirty="0">
                <a:latin typeface="DejaVu Sans"/>
                <a:cs typeface="DejaVu Sans"/>
              </a:rPr>
              <a:t> </a:t>
            </a:r>
            <a:r>
              <a:rPr sz="1600" i="1" spc="-250" dirty="0">
                <a:latin typeface="DejaVu Sans"/>
                <a:cs typeface="DejaVu Sans"/>
              </a:rPr>
              <a:t>—</a:t>
            </a:r>
            <a:r>
              <a:rPr sz="1600" i="1" spc="-125" dirty="0">
                <a:latin typeface="DejaVu Sans"/>
                <a:cs typeface="DejaVu Sans"/>
              </a:rPr>
              <a:t> </a:t>
            </a:r>
            <a:r>
              <a:rPr sz="1600" i="1" spc="170" dirty="0">
                <a:latin typeface="DejaVu Sans"/>
                <a:cs typeface="DejaVu Sans"/>
              </a:rPr>
              <a:t>P</a:t>
            </a:r>
            <a:r>
              <a:rPr sz="1600" spc="170" dirty="0">
                <a:latin typeface="DejaVu Sans Condensed"/>
                <a:cs typeface="DejaVu Sans Condensed"/>
              </a:rPr>
              <a:t>(</a:t>
            </a:r>
            <a:r>
              <a:rPr sz="1600" i="1" spc="170" dirty="0">
                <a:latin typeface="URW Gothic"/>
                <a:cs typeface="URW Gothic"/>
              </a:rPr>
              <a:t>t</a:t>
            </a:r>
            <a:r>
              <a:rPr sz="1600" i="1" spc="90" dirty="0">
                <a:latin typeface="URW Gothic"/>
                <a:cs typeface="URW Gothic"/>
              </a:rPr>
              <a:t> </a:t>
            </a:r>
            <a:r>
              <a:rPr sz="1600" i="1" spc="-250" dirty="0">
                <a:latin typeface="DejaVu Sans"/>
                <a:cs typeface="DejaVu Sans"/>
              </a:rPr>
              <a:t>—</a:t>
            </a:r>
            <a:r>
              <a:rPr sz="1600" i="1" spc="-125" dirty="0">
                <a:latin typeface="DejaVu Sans"/>
                <a:cs typeface="DejaVu Sans"/>
              </a:rPr>
              <a:t> </a:t>
            </a:r>
            <a:r>
              <a:rPr sz="1600" spc="-30" dirty="0">
                <a:latin typeface="URW Gothic"/>
                <a:cs typeface="URW Gothic"/>
              </a:rPr>
              <a:t>1</a:t>
            </a:r>
            <a:r>
              <a:rPr sz="1600" spc="-30" dirty="0">
                <a:latin typeface="DejaVu Sans Condensed"/>
                <a:cs typeface="DejaVu Sans Condensed"/>
              </a:rPr>
              <a:t>)</a:t>
            </a:r>
            <a:r>
              <a:rPr sz="2400" spc="-44" baseline="45138" dirty="0">
                <a:latin typeface="DejaVu Sans"/>
                <a:cs typeface="DejaVu Sans"/>
              </a:rPr>
              <a:t>Σ</a:t>
            </a:r>
            <a:r>
              <a:rPr sz="2400" spc="-330" baseline="45138" dirty="0">
                <a:latin typeface="DejaVu Sans"/>
                <a:cs typeface="DejaVu Sans"/>
              </a:rPr>
              <a:t> </a:t>
            </a:r>
            <a:r>
              <a:rPr sz="1600" i="1" spc="-30" dirty="0">
                <a:latin typeface="DejaVu Sans"/>
                <a:cs typeface="DejaVu Sans"/>
              </a:rPr>
              <a:t>.</a:t>
            </a:r>
            <a:endParaRPr sz="1600">
              <a:latin typeface="DejaVu Sans"/>
              <a:cs typeface="DejaVu Sans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613829" y="228596"/>
            <a:ext cx="9465945" cy="626110"/>
            <a:chOff x="613829" y="228596"/>
            <a:chExt cx="9465945" cy="626110"/>
          </a:xfrm>
        </p:grpSpPr>
        <p:sp>
          <p:nvSpPr>
            <p:cNvPr id="3" name="object 3"/>
            <p:cNvSpPr/>
            <p:nvPr/>
          </p:nvSpPr>
          <p:spPr>
            <a:xfrm>
              <a:off x="613829" y="228596"/>
              <a:ext cx="9465742" cy="62591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56470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960014" y="456583"/>
              <a:ext cx="84351" cy="84351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822983" y="230389"/>
            <a:ext cx="77025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5" dirty="0">
                <a:solidFill>
                  <a:srgbClr val="FFFFFF"/>
                </a:solidFill>
                <a:latin typeface="Bookman Uralic"/>
                <a:cs typeface="Bookman Uralic"/>
              </a:rPr>
              <a:t>Introduction</a:t>
            </a:r>
            <a:endParaRPr sz="1000">
              <a:latin typeface="Bookman Uralic"/>
              <a:cs typeface="Bookman Uralic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613829" y="456583"/>
            <a:ext cx="9465945" cy="800100"/>
            <a:chOff x="613829" y="456583"/>
            <a:chExt cx="9465945" cy="800100"/>
          </a:xfrm>
        </p:grpSpPr>
        <p:sp>
          <p:nvSpPr>
            <p:cNvPr id="8" name="object 8"/>
            <p:cNvSpPr/>
            <p:nvPr/>
          </p:nvSpPr>
          <p:spPr>
            <a:xfrm>
              <a:off x="2545342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093219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196761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5767802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5871345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5974863" y="456583"/>
              <a:ext cx="84351" cy="8435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6078406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7439796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7543338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7646856" y="456583"/>
              <a:ext cx="84351" cy="84351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7750399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9127372" y="456583"/>
              <a:ext cx="84351" cy="84351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9230914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613829" y="790336"/>
              <a:ext cx="9465742" cy="128380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613829" y="886604"/>
              <a:ext cx="9465945" cy="370205"/>
            </a:xfrm>
            <a:custGeom>
              <a:avLst/>
              <a:gdLst/>
              <a:ahLst/>
              <a:cxnLst/>
              <a:rect l="l" t="t" r="r" b="b"/>
              <a:pathLst>
                <a:path w="9465945" h="370205">
                  <a:moveTo>
                    <a:pt x="9465741" y="0"/>
                  </a:moveTo>
                  <a:lnTo>
                    <a:pt x="0" y="0"/>
                  </a:lnTo>
                  <a:lnTo>
                    <a:pt x="0" y="369984"/>
                  </a:lnTo>
                  <a:lnTo>
                    <a:pt x="9465741" y="369984"/>
                  </a:lnTo>
                  <a:lnTo>
                    <a:pt x="9465741" y="0"/>
                  </a:lnTo>
                  <a:close/>
                </a:path>
              </a:pathLst>
            </a:custGeom>
            <a:solidFill>
              <a:srgbClr val="3333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/>
          <p:nvPr/>
        </p:nvSpPr>
        <p:spPr>
          <a:xfrm>
            <a:off x="2511855" y="230389"/>
            <a:ext cx="62928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5" dirty="0">
                <a:solidFill>
                  <a:srgbClr val="FFFFFF"/>
                </a:solidFill>
                <a:latin typeface="Bookman Uralic"/>
                <a:cs typeface="Bookman Uralic"/>
              </a:rPr>
              <a:t>Literature</a:t>
            </a:r>
            <a:endParaRPr sz="1000">
              <a:latin typeface="Bookman Uralic"/>
              <a:cs typeface="Bookman Uralic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4059721" y="230389"/>
            <a:ext cx="75628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AL in</a:t>
            </a:r>
            <a:r>
              <a:rPr sz="1000" i="1" spc="-75" dirty="0">
                <a:solidFill>
                  <a:srgbClr val="FFFFFF"/>
                </a:solidFill>
                <a:latin typeface="Bookman Uralic"/>
                <a:cs typeface="Bookman Uralic"/>
              </a:rPr>
              <a:t> </a:t>
            </a:r>
            <a:r>
              <a:rPr sz="1000" i="1" spc="15" dirty="0">
                <a:solidFill>
                  <a:srgbClr val="FFFFFF"/>
                </a:solidFill>
                <a:latin typeface="Bookman Uralic"/>
                <a:cs typeface="Bookman Uralic"/>
              </a:rPr>
              <a:t>RANK</a:t>
            </a:r>
            <a:endParaRPr sz="1000">
              <a:latin typeface="Bookman Uralic"/>
              <a:cs typeface="Bookman Uralic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5734298" y="230389"/>
            <a:ext cx="75374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AL in</a:t>
            </a:r>
            <a:r>
              <a:rPr sz="1000" i="1" spc="-75" dirty="0">
                <a:solidFill>
                  <a:srgbClr val="FFFFFF"/>
                </a:solidFill>
                <a:latin typeface="Bookman Uralic"/>
                <a:cs typeface="Bookman Uralic"/>
              </a:rPr>
              <a:t> </a:t>
            </a:r>
            <a:r>
              <a:rPr sz="1000" i="1" spc="15" dirty="0">
                <a:solidFill>
                  <a:srgbClr val="FFFFFF"/>
                </a:solidFill>
                <a:latin typeface="Bookman Uralic"/>
                <a:cs typeface="Bookman Uralic"/>
              </a:rPr>
              <a:t>HACT</a:t>
            </a:r>
            <a:endParaRPr sz="1000">
              <a:latin typeface="Bookman Uralic"/>
              <a:cs typeface="Bookman Uralic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7406291" y="230389"/>
            <a:ext cx="76898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AL in</a:t>
            </a:r>
            <a:r>
              <a:rPr sz="1000" i="1" spc="-70" dirty="0">
                <a:solidFill>
                  <a:srgbClr val="FFFFFF"/>
                </a:solidFill>
                <a:latin typeface="Bookman Uralic"/>
                <a:cs typeface="Bookman Uralic"/>
              </a:rPr>
              <a:t> </a:t>
            </a:r>
            <a:r>
              <a:rPr sz="1000" i="1" spc="15" dirty="0">
                <a:solidFill>
                  <a:srgbClr val="FFFFFF"/>
                </a:solidFill>
                <a:latin typeface="Bookman Uralic"/>
                <a:cs typeface="Bookman Uralic"/>
              </a:rPr>
              <a:t>HANK</a:t>
            </a:r>
            <a:endParaRPr sz="1000">
              <a:latin typeface="Bookman Uralic"/>
              <a:cs typeface="Bookman Uralic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9093859" y="230389"/>
            <a:ext cx="77660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Conclusions</a:t>
            </a:r>
            <a:endParaRPr sz="1000">
              <a:latin typeface="Bookman Uralic"/>
              <a:cs typeface="Bookman Uralic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613829" y="825832"/>
            <a:ext cx="9465945" cy="36703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21615">
              <a:lnSpc>
                <a:spcPct val="100000"/>
              </a:lnSpc>
              <a:spcBef>
                <a:spcPts val="90"/>
              </a:spcBef>
            </a:pPr>
            <a:r>
              <a:rPr sz="2250" i="1" spc="-5" dirty="0">
                <a:solidFill>
                  <a:srgbClr val="FFFFFF"/>
                </a:solidFill>
                <a:latin typeface="Bookman Uralic"/>
                <a:cs typeface="Bookman Uralic"/>
              </a:rPr>
              <a:t>Results: Saving Policy Functions in</a:t>
            </a:r>
            <a:r>
              <a:rPr sz="2250" i="1" spc="145" dirty="0">
                <a:solidFill>
                  <a:srgbClr val="FFFFFF"/>
                </a:solidFill>
                <a:latin typeface="Bookman Uralic"/>
                <a:cs typeface="Bookman Uralic"/>
              </a:rPr>
              <a:t> </a:t>
            </a:r>
            <a:r>
              <a:rPr sz="2250" i="1" spc="-10" dirty="0">
                <a:solidFill>
                  <a:srgbClr val="FFFFFF"/>
                </a:solidFill>
                <a:latin typeface="Bookman Uralic"/>
                <a:cs typeface="Bookman Uralic"/>
              </a:rPr>
              <a:t>BRHANK</a:t>
            </a:r>
            <a:endParaRPr sz="2250">
              <a:latin typeface="Bookman Uralic"/>
              <a:cs typeface="Bookman Uralic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613829" y="1224465"/>
            <a:ext cx="9465742" cy="64203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2217855" y="1733075"/>
            <a:ext cx="6249657" cy="425341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 txBox="1"/>
          <p:nvPr/>
        </p:nvSpPr>
        <p:spPr>
          <a:xfrm>
            <a:off x="2828931" y="6260268"/>
            <a:ext cx="5036185" cy="27495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600" spc="20" dirty="0">
                <a:latin typeface="URW Gothic"/>
                <a:cs typeface="URW Gothic"/>
              </a:rPr>
              <a:t>One-Asset HANK: RE </a:t>
            </a:r>
            <a:r>
              <a:rPr sz="1600" spc="25" dirty="0">
                <a:latin typeface="URW Gothic"/>
                <a:cs typeface="URW Gothic"/>
              </a:rPr>
              <a:t>vs. </a:t>
            </a:r>
            <a:r>
              <a:rPr sz="1600" spc="20" dirty="0">
                <a:latin typeface="URW Gothic"/>
                <a:cs typeface="URW Gothic"/>
              </a:rPr>
              <a:t>AL Saving </a:t>
            </a:r>
            <a:r>
              <a:rPr sz="1600" spc="-5" dirty="0">
                <a:latin typeface="URW Gothic"/>
                <a:cs typeface="URW Gothic"/>
              </a:rPr>
              <a:t>Policy</a:t>
            </a:r>
            <a:r>
              <a:rPr sz="1600" spc="10" dirty="0">
                <a:latin typeface="URW Gothic"/>
                <a:cs typeface="URW Gothic"/>
              </a:rPr>
              <a:t> </a:t>
            </a:r>
            <a:r>
              <a:rPr sz="1600" spc="15" dirty="0">
                <a:latin typeface="URW Gothic"/>
                <a:cs typeface="URW Gothic"/>
              </a:rPr>
              <a:t>Functions</a:t>
            </a:r>
            <a:endParaRPr sz="1600">
              <a:latin typeface="URW Gothic"/>
              <a:cs typeface="URW Gothic"/>
            </a:endParaRPr>
          </a:p>
        </p:txBody>
      </p:sp>
      <p:sp>
        <p:nvSpPr>
          <p:cNvPr id="32" name="object 3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50"/>
              </a:spcBef>
            </a:pPr>
            <a:fld id="{81D60167-4931-47E6-BA6A-407CBD079E47}" type="slidenum">
              <a:rPr spc="10" dirty="0"/>
              <a:t>14</a:t>
            </a:fld>
            <a:r>
              <a:rPr spc="-165" dirty="0"/>
              <a:t> </a:t>
            </a:r>
            <a:r>
              <a:rPr spc="10" dirty="0"/>
              <a:t>/</a:t>
            </a:r>
            <a:r>
              <a:rPr spc="-160" dirty="0"/>
              <a:t> </a:t>
            </a:r>
            <a:r>
              <a:rPr spc="10" dirty="0"/>
              <a:t>27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613829" y="228596"/>
            <a:ext cx="9465945" cy="626110"/>
            <a:chOff x="613829" y="228596"/>
            <a:chExt cx="9465945" cy="626110"/>
          </a:xfrm>
        </p:grpSpPr>
        <p:sp>
          <p:nvSpPr>
            <p:cNvPr id="3" name="object 3"/>
            <p:cNvSpPr/>
            <p:nvPr/>
          </p:nvSpPr>
          <p:spPr>
            <a:xfrm>
              <a:off x="613829" y="228596"/>
              <a:ext cx="9465742" cy="62591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56470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960014" y="456583"/>
              <a:ext cx="84351" cy="84351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822983" y="230389"/>
            <a:ext cx="77025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5" dirty="0">
                <a:solidFill>
                  <a:srgbClr val="FFFFFF"/>
                </a:solidFill>
                <a:latin typeface="Bookman Uralic"/>
                <a:cs typeface="Bookman Uralic"/>
              </a:rPr>
              <a:t>Introduction</a:t>
            </a:r>
            <a:endParaRPr sz="1000">
              <a:latin typeface="Bookman Uralic"/>
              <a:cs typeface="Bookman Uralic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613829" y="456583"/>
            <a:ext cx="9465945" cy="1137920"/>
            <a:chOff x="613829" y="456583"/>
            <a:chExt cx="9465945" cy="1137920"/>
          </a:xfrm>
        </p:grpSpPr>
        <p:sp>
          <p:nvSpPr>
            <p:cNvPr id="8" name="object 8"/>
            <p:cNvSpPr/>
            <p:nvPr/>
          </p:nvSpPr>
          <p:spPr>
            <a:xfrm>
              <a:off x="2545342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093219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196761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5767802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5871345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5974863" y="456583"/>
              <a:ext cx="84351" cy="8435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6078406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7439796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7543338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7646856" y="456583"/>
              <a:ext cx="84351" cy="84351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7750399" y="456583"/>
              <a:ext cx="84351" cy="84351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9127372" y="456583"/>
              <a:ext cx="84351" cy="84351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9230914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613829" y="790336"/>
              <a:ext cx="9465742" cy="128380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613829" y="886631"/>
              <a:ext cx="9465945" cy="708025"/>
            </a:xfrm>
            <a:custGeom>
              <a:avLst/>
              <a:gdLst/>
              <a:ahLst/>
              <a:cxnLst/>
              <a:rect l="l" t="t" r="r" b="b"/>
              <a:pathLst>
                <a:path w="9465945" h="708025">
                  <a:moveTo>
                    <a:pt x="9465741" y="0"/>
                  </a:moveTo>
                  <a:lnTo>
                    <a:pt x="0" y="0"/>
                  </a:lnTo>
                  <a:lnTo>
                    <a:pt x="0" y="707853"/>
                  </a:lnTo>
                  <a:lnTo>
                    <a:pt x="9465741" y="707853"/>
                  </a:lnTo>
                  <a:lnTo>
                    <a:pt x="9465741" y="0"/>
                  </a:lnTo>
                  <a:close/>
                </a:path>
              </a:pathLst>
            </a:custGeom>
            <a:solidFill>
              <a:srgbClr val="3333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/>
          <p:nvPr/>
        </p:nvSpPr>
        <p:spPr>
          <a:xfrm>
            <a:off x="2511855" y="230389"/>
            <a:ext cx="62928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5" dirty="0">
                <a:solidFill>
                  <a:srgbClr val="FFFFFF"/>
                </a:solidFill>
                <a:latin typeface="Bookman Uralic"/>
                <a:cs typeface="Bookman Uralic"/>
              </a:rPr>
              <a:t>Literature</a:t>
            </a:r>
            <a:endParaRPr sz="1000">
              <a:latin typeface="Bookman Uralic"/>
              <a:cs typeface="Bookman Uralic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4059721" y="230389"/>
            <a:ext cx="75628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AL in</a:t>
            </a:r>
            <a:r>
              <a:rPr sz="1000" i="1" spc="-75" dirty="0">
                <a:solidFill>
                  <a:srgbClr val="FFFFFF"/>
                </a:solidFill>
                <a:latin typeface="Bookman Uralic"/>
                <a:cs typeface="Bookman Uralic"/>
              </a:rPr>
              <a:t> </a:t>
            </a:r>
            <a:r>
              <a:rPr sz="1000" i="1" spc="15" dirty="0">
                <a:solidFill>
                  <a:srgbClr val="FFFFFF"/>
                </a:solidFill>
                <a:latin typeface="Bookman Uralic"/>
                <a:cs typeface="Bookman Uralic"/>
              </a:rPr>
              <a:t>RANK</a:t>
            </a:r>
            <a:endParaRPr sz="1000">
              <a:latin typeface="Bookman Uralic"/>
              <a:cs typeface="Bookman Uralic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5734298" y="230389"/>
            <a:ext cx="75374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AL in</a:t>
            </a:r>
            <a:r>
              <a:rPr sz="1000" i="1" spc="-75" dirty="0">
                <a:solidFill>
                  <a:srgbClr val="FFFFFF"/>
                </a:solidFill>
                <a:latin typeface="Bookman Uralic"/>
                <a:cs typeface="Bookman Uralic"/>
              </a:rPr>
              <a:t> </a:t>
            </a:r>
            <a:r>
              <a:rPr sz="1000" i="1" spc="15" dirty="0">
                <a:solidFill>
                  <a:srgbClr val="FFFFFF"/>
                </a:solidFill>
                <a:latin typeface="Bookman Uralic"/>
                <a:cs typeface="Bookman Uralic"/>
              </a:rPr>
              <a:t>HACT</a:t>
            </a:r>
            <a:endParaRPr sz="1000">
              <a:latin typeface="Bookman Uralic"/>
              <a:cs typeface="Bookman Uralic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7406291" y="230389"/>
            <a:ext cx="76898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AL in</a:t>
            </a:r>
            <a:r>
              <a:rPr sz="1000" i="1" spc="-70" dirty="0">
                <a:solidFill>
                  <a:srgbClr val="FFFFFF"/>
                </a:solidFill>
                <a:latin typeface="Bookman Uralic"/>
                <a:cs typeface="Bookman Uralic"/>
              </a:rPr>
              <a:t> </a:t>
            </a:r>
            <a:r>
              <a:rPr sz="1000" i="1" spc="15" dirty="0">
                <a:solidFill>
                  <a:srgbClr val="FFFFFF"/>
                </a:solidFill>
                <a:latin typeface="Bookman Uralic"/>
                <a:cs typeface="Bookman Uralic"/>
              </a:rPr>
              <a:t>HANK</a:t>
            </a:r>
            <a:endParaRPr sz="1000">
              <a:latin typeface="Bookman Uralic"/>
              <a:cs typeface="Bookman Uralic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9093859" y="230389"/>
            <a:ext cx="77660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Conclusions</a:t>
            </a:r>
            <a:endParaRPr sz="1000">
              <a:latin typeface="Bookman Uralic"/>
              <a:cs typeface="Bookman Uralic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613829" y="825832"/>
            <a:ext cx="9465945" cy="704850"/>
          </a:xfrm>
          <a:prstGeom prst="rect">
            <a:avLst/>
          </a:prstGeom>
        </p:spPr>
        <p:txBody>
          <a:bodyPr vert="horz" wrap="square" lIns="0" tIns="26670" rIns="0" bIns="0" rtlCol="0">
            <a:spAutoFit/>
          </a:bodyPr>
          <a:lstStyle/>
          <a:p>
            <a:pPr marL="221615" marR="1357630">
              <a:lnSpc>
                <a:spcPts val="2660"/>
              </a:lnSpc>
              <a:spcBef>
                <a:spcPts val="210"/>
              </a:spcBef>
            </a:pPr>
            <a:r>
              <a:rPr sz="2250" i="1" spc="-5" dirty="0">
                <a:solidFill>
                  <a:srgbClr val="FFFFFF"/>
                </a:solidFill>
                <a:latin typeface="Bookman Uralic"/>
                <a:cs typeface="Bookman Uralic"/>
              </a:rPr>
              <a:t>Results: </a:t>
            </a:r>
            <a:r>
              <a:rPr sz="2250" i="1" spc="-25" dirty="0">
                <a:solidFill>
                  <a:srgbClr val="FFFFFF"/>
                </a:solidFill>
                <a:latin typeface="Bookman Uralic"/>
                <a:cs typeface="Bookman Uralic"/>
              </a:rPr>
              <a:t>Wealth, </a:t>
            </a:r>
            <a:r>
              <a:rPr sz="2250" i="1" spc="-10" dirty="0">
                <a:solidFill>
                  <a:srgbClr val="FFFFFF"/>
                </a:solidFill>
                <a:latin typeface="Bookman Uralic"/>
                <a:cs typeface="Bookman Uralic"/>
              </a:rPr>
              <a:t>Productivity and </a:t>
            </a:r>
            <a:r>
              <a:rPr sz="2250" i="1" spc="-5" dirty="0">
                <a:solidFill>
                  <a:srgbClr val="FFFFFF"/>
                </a:solidFill>
                <a:latin typeface="Bookman Uralic"/>
                <a:cs typeface="Bookman Uralic"/>
              </a:rPr>
              <a:t>Savings Distributions in  </a:t>
            </a:r>
            <a:r>
              <a:rPr sz="2250" i="1" spc="-10" dirty="0">
                <a:solidFill>
                  <a:srgbClr val="FFFFFF"/>
                </a:solidFill>
                <a:latin typeface="Bookman Uralic"/>
                <a:cs typeface="Bookman Uralic"/>
              </a:rPr>
              <a:t>BRHANK</a:t>
            </a:r>
            <a:endParaRPr sz="2250">
              <a:latin typeface="Bookman Uralic"/>
              <a:cs typeface="Bookman Uralic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613829" y="1562361"/>
            <a:ext cx="9465742" cy="64203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1859804" y="2174930"/>
            <a:ext cx="7035817" cy="3596835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 txBox="1"/>
          <p:nvPr/>
        </p:nvSpPr>
        <p:spPr>
          <a:xfrm>
            <a:off x="2512247" y="6065597"/>
            <a:ext cx="5669280" cy="27495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600" spc="15" dirty="0">
                <a:latin typeface="URW Gothic"/>
                <a:cs typeface="URW Gothic"/>
              </a:rPr>
              <a:t>Distribution of </a:t>
            </a:r>
            <a:r>
              <a:rPr sz="1600" spc="5" dirty="0">
                <a:latin typeface="URW Gothic"/>
                <a:cs typeface="URW Gothic"/>
              </a:rPr>
              <a:t>Wealth, </a:t>
            </a:r>
            <a:r>
              <a:rPr sz="1600" spc="10" dirty="0">
                <a:latin typeface="URW Gothic"/>
                <a:cs typeface="URW Gothic"/>
              </a:rPr>
              <a:t>Productivity </a:t>
            </a:r>
            <a:r>
              <a:rPr sz="1600" spc="20" dirty="0">
                <a:latin typeface="URW Gothic"/>
                <a:cs typeface="URW Gothic"/>
              </a:rPr>
              <a:t>and </a:t>
            </a:r>
            <a:r>
              <a:rPr sz="1600" spc="15" dirty="0">
                <a:latin typeface="URW Gothic"/>
                <a:cs typeface="URW Gothic"/>
              </a:rPr>
              <a:t>Savings </a:t>
            </a:r>
            <a:r>
              <a:rPr sz="1600" spc="20" dirty="0">
                <a:latin typeface="URW Gothic"/>
                <a:cs typeface="URW Gothic"/>
              </a:rPr>
              <a:t>under</a:t>
            </a:r>
            <a:r>
              <a:rPr sz="1600" spc="70" dirty="0">
                <a:latin typeface="URW Gothic"/>
                <a:cs typeface="URW Gothic"/>
              </a:rPr>
              <a:t> </a:t>
            </a:r>
            <a:r>
              <a:rPr sz="1600" spc="20" dirty="0">
                <a:latin typeface="URW Gothic"/>
                <a:cs typeface="URW Gothic"/>
              </a:rPr>
              <a:t>AL</a:t>
            </a:r>
            <a:endParaRPr sz="1600">
              <a:latin typeface="URW Gothic"/>
              <a:cs typeface="URW Gothic"/>
            </a:endParaRPr>
          </a:p>
        </p:txBody>
      </p:sp>
      <p:sp>
        <p:nvSpPr>
          <p:cNvPr id="32" name="object 3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50"/>
              </a:spcBef>
            </a:pPr>
            <a:fld id="{81D60167-4931-47E6-BA6A-407CBD079E47}" type="slidenum">
              <a:rPr spc="10" dirty="0"/>
              <a:t>15</a:t>
            </a:fld>
            <a:r>
              <a:rPr spc="-165" dirty="0"/>
              <a:t> </a:t>
            </a:r>
            <a:r>
              <a:rPr spc="10" dirty="0"/>
              <a:t>/</a:t>
            </a:r>
            <a:r>
              <a:rPr spc="-160" dirty="0"/>
              <a:t> </a:t>
            </a:r>
            <a:r>
              <a:rPr spc="10" dirty="0"/>
              <a:t>27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613829" y="228596"/>
            <a:ext cx="9465945" cy="626110"/>
            <a:chOff x="613829" y="228596"/>
            <a:chExt cx="9465945" cy="626110"/>
          </a:xfrm>
        </p:grpSpPr>
        <p:sp>
          <p:nvSpPr>
            <p:cNvPr id="3" name="object 3"/>
            <p:cNvSpPr/>
            <p:nvPr/>
          </p:nvSpPr>
          <p:spPr>
            <a:xfrm>
              <a:off x="613829" y="228596"/>
              <a:ext cx="9465742" cy="62591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56470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960014" y="456583"/>
              <a:ext cx="84351" cy="84351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822983" y="230389"/>
            <a:ext cx="77025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5" dirty="0">
                <a:solidFill>
                  <a:srgbClr val="FFFFFF"/>
                </a:solidFill>
                <a:latin typeface="Bookman Uralic"/>
                <a:cs typeface="Bookman Uralic"/>
              </a:rPr>
              <a:t>Introduction</a:t>
            </a:r>
            <a:endParaRPr sz="1000">
              <a:latin typeface="Bookman Uralic"/>
              <a:cs typeface="Bookman Uralic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613829" y="456583"/>
            <a:ext cx="9465945" cy="800100"/>
            <a:chOff x="613829" y="456583"/>
            <a:chExt cx="9465945" cy="800100"/>
          </a:xfrm>
        </p:grpSpPr>
        <p:sp>
          <p:nvSpPr>
            <p:cNvPr id="8" name="object 8"/>
            <p:cNvSpPr/>
            <p:nvPr/>
          </p:nvSpPr>
          <p:spPr>
            <a:xfrm>
              <a:off x="2545342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093219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196761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5767802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5871345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5974863" y="456583"/>
              <a:ext cx="84351" cy="8435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6078406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7439796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7543338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7646856" y="456583"/>
              <a:ext cx="84351" cy="84351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7750399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9127372" y="456583"/>
              <a:ext cx="84351" cy="84351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9230914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613829" y="790336"/>
              <a:ext cx="9465742" cy="128380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613829" y="886604"/>
              <a:ext cx="9465945" cy="370205"/>
            </a:xfrm>
            <a:custGeom>
              <a:avLst/>
              <a:gdLst/>
              <a:ahLst/>
              <a:cxnLst/>
              <a:rect l="l" t="t" r="r" b="b"/>
              <a:pathLst>
                <a:path w="9465945" h="370205">
                  <a:moveTo>
                    <a:pt x="9465741" y="0"/>
                  </a:moveTo>
                  <a:lnTo>
                    <a:pt x="0" y="0"/>
                  </a:lnTo>
                  <a:lnTo>
                    <a:pt x="0" y="369984"/>
                  </a:lnTo>
                  <a:lnTo>
                    <a:pt x="9465741" y="369984"/>
                  </a:lnTo>
                  <a:lnTo>
                    <a:pt x="9465741" y="0"/>
                  </a:lnTo>
                  <a:close/>
                </a:path>
              </a:pathLst>
            </a:custGeom>
            <a:solidFill>
              <a:srgbClr val="3333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/>
          <p:nvPr/>
        </p:nvSpPr>
        <p:spPr>
          <a:xfrm>
            <a:off x="2511855" y="230389"/>
            <a:ext cx="62928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5" dirty="0">
                <a:solidFill>
                  <a:srgbClr val="FFFFFF"/>
                </a:solidFill>
                <a:latin typeface="Bookman Uralic"/>
                <a:cs typeface="Bookman Uralic"/>
              </a:rPr>
              <a:t>Literature</a:t>
            </a:r>
            <a:endParaRPr sz="1000">
              <a:latin typeface="Bookman Uralic"/>
              <a:cs typeface="Bookman Uralic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4059721" y="230389"/>
            <a:ext cx="75628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AL in</a:t>
            </a:r>
            <a:r>
              <a:rPr sz="1000" i="1" spc="-75" dirty="0">
                <a:solidFill>
                  <a:srgbClr val="FFFFFF"/>
                </a:solidFill>
                <a:latin typeface="Bookman Uralic"/>
                <a:cs typeface="Bookman Uralic"/>
              </a:rPr>
              <a:t> </a:t>
            </a:r>
            <a:r>
              <a:rPr sz="1000" i="1" spc="15" dirty="0">
                <a:solidFill>
                  <a:srgbClr val="FFFFFF"/>
                </a:solidFill>
                <a:latin typeface="Bookman Uralic"/>
                <a:cs typeface="Bookman Uralic"/>
              </a:rPr>
              <a:t>RANK</a:t>
            </a:r>
            <a:endParaRPr sz="1000">
              <a:latin typeface="Bookman Uralic"/>
              <a:cs typeface="Bookman Uralic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5734298" y="230389"/>
            <a:ext cx="75374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AL in</a:t>
            </a:r>
            <a:r>
              <a:rPr sz="1000" i="1" spc="-75" dirty="0">
                <a:solidFill>
                  <a:srgbClr val="FFFFFF"/>
                </a:solidFill>
                <a:latin typeface="Bookman Uralic"/>
                <a:cs typeface="Bookman Uralic"/>
              </a:rPr>
              <a:t> </a:t>
            </a:r>
            <a:r>
              <a:rPr sz="1000" i="1" spc="15" dirty="0">
                <a:solidFill>
                  <a:srgbClr val="FFFFFF"/>
                </a:solidFill>
                <a:latin typeface="Bookman Uralic"/>
                <a:cs typeface="Bookman Uralic"/>
              </a:rPr>
              <a:t>HACT</a:t>
            </a:r>
            <a:endParaRPr sz="1000">
              <a:latin typeface="Bookman Uralic"/>
              <a:cs typeface="Bookman Uralic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7406291" y="230389"/>
            <a:ext cx="76898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AL in</a:t>
            </a:r>
            <a:r>
              <a:rPr sz="1000" i="1" spc="-70" dirty="0">
                <a:solidFill>
                  <a:srgbClr val="FFFFFF"/>
                </a:solidFill>
                <a:latin typeface="Bookman Uralic"/>
                <a:cs typeface="Bookman Uralic"/>
              </a:rPr>
              <a:t> </a:t>
            </a:r>
            <a:r>
              <a:rPr sz="1000" i="1" spc="15" dirty="0">
                <a:solidFill>
                  <a:srgbClr val="FFFFFF"/>
                </a:solidFill>
                <a:latin typeface="Bookman Uralic"/>
                <a:cs typeface="Bookman Uralic"/>
              </a:rPr>
              <a:t>HANK</a:t>
            </a:r>
            <a:endParaRPr sz="1000">
              <a:latin typeface="Bookman Uralic"/>
              <a:cs typeface="Bookman Uralic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9093859" y="230389"/>
            <a:ext cx="77660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Conclusions</a:t>
            </a:r>
            <a:endParaRPr sz="1000">
              <a:latin typeface="Bookman Uralic"/>
              <a:cs typeface="Bookman Uralic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613829" y="825832"/>
            <a:ext cx="9465945" cy="36703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21615">
              <a:lnSpc>
                <a:spcPct val="100000"/>
              </a:lnSpc>
              <a:spcBef>
                <a:spcPts val="90"/>
              </a:spcBef>
            </a:pPr>
            <a:r>
              <a:rPr sz="2250" i="1" spc="-5" dirty="0">
                <a:solidFill>
                  <a:srgbClr val="FFFFFF"/>
                </a:solidFill>
                <a:latin typeface="Bookman Uralic"/>
                <a:cs typeface="Bookman Uralic"/>
              </a:rPr>
              <a:t>Conclusions</a:t>
            </a:r>
            <a:endParaRPr sz="2250">
              <a:latin typeface="Bookman Uralic"/>
              <a:cs typeface="Bookman Uralic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613829" y="1224465"/>
            <a:ext cx="9465742" cy="64203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 txBox="1"/>
          <p:nvPr/>
        </p:nvSpPr>
        <p:spPr>
          <a:xfrm>
            <a:off x="1226325" y="1520545"/>
            <a:ext cx="8202930" cy="5281930"/>
          </a:xfrm>
          <a:prstGeom prst="rect">
            <a:avLst/>
          </a:prstGeom>
        </p:spPr>
        <p:txBody>
          <a:bodyPr vert="horz" wrap="square" lIns="0" tIns="157480" rIns="0" bIns="0" rtlCol="0">
            <a:spAutoFit/>
          </a:bodyPr>
          <a:lstStyle/>
          <a:p>
            <a:pPr marL="127000">
              <a:lnSpc>
                <a:spcPct val="100000"/>
              </a:lnSpc>
              <a:spcBef>
                <a:spcPts val="1240"/>
              </a:spcBef>
            </a:pPr>
            <a:r>
              <a:rPr sz="1850" u="sng" spc="-20" dirty="0">
                <a:uFill>
                  <a:solidFill>
                    <a:srgbClr val="000000"/>
                  </a:solidFill>
                </a:uFill>
                <a:latin typeface="URW Gothic"/>
                <a:cs typeface="URW Gothic"/>
              </a:rPr>
              <a:t>HACT</a:t>
            </a:r>
            <a:r>
              <a:rPr sz="1850" spc="-20" dirty="0">
                <a:latin typeface="URW Gothic"/>
                <a:cs typeface="URW Gothic"/>
              </a:rPr>
              <a:t>:</a:t>
            </a:r>
            <a:endParaRPr sz="1850">
              <a:latin typeface="URW Gothic"/>
              <a:cs typeface="URW Gothic"/>
            </a:endParaRPr>
          </a:p>
          <a:p>
            <a:pPr marL="607695" marR="137160" indent="-240665">
              <a:lnSpc>
                <a:spcPct val="100899"/>
              </a:lnSpc>
              <a:spcBef>
                <a:spcPts val="1125"/>
              </a:spcBef>
              <a:buClr>
                <a:srgbClr val="3333B3"/>
              </a:buClr>
              <a:buFont typeface="Verdana"/>
              <a:buChar char="•"/>
              <a:tabLst>
                <a:tab pos="608330" algn="l"/>
              </a:tabLst>
            </a:pPr>
            <a:r>
              <a:rPr sz="1850" spc="-5" dirty="0">
                <a:latin typeface="URW Gothic"/>
                <a:cs typeface="URW Gothic"/>
              </a:rPr>
              <a:t>Time </a:t>
            </a:r>
            <a:r>
              <a:rPr sz="1850" spc="-15" dirty="0">
                <a:latin typeface="URW Gothic"/>
                <a:cs typeface="URW Gothic"/>
              </a:rPr>
              <a:t>convergence: </a:t>
            </a:r>
            <a:r>
              <a:rPr sz="1850" spc="-5" dirty="0">
                <a:latin typeface="URW Gothic"/>
                <a:cs typeface="URW Gothic"/>
              </a:rPr>
              <a:t>the </a:t>
            </a:r>
            <a:r>
              <a:rPr sz="1850" spc="-25" dirty="0">
                <a:latin typeface="URW Gothic"/>
                <a:cs typeface="URW Gothic"/>
              </a:rPr>
              <a:t>difference </a:t>
            </a:r>
            <a:r>
              <a:rPr sz="1850" spc="-15" dirty="0">
                <a:latin typeface="URW Gothic"/>
                <a:cs typeface="URW Gothic"/>
              </a:rPr>
              <a:t>between </a:t>
            </a:r>
            <a:r>
              <a:rPr sz="1850" spc="-5" dirty="0">
                <a:latin typeface="URW Gothic"/>
                <a:cs typeface="URW Gothic"/>
              </a:rPr>
              <a:t>the </a:t>
            </a:r>
            <a:r>
              <a:rPr sz="1850" spc="-20" dirty="0">
                <a:latin typeface="URW Gothic"/>
                <a:cs typeface="URW Gothic"/>
              </a:rPr>
              <a:t>value </a:t>
            </a:r>
            <a:r>
              <a:rPr sz="1850" spc="-5" dirty="0">
                <a:latin typeface="URW Gothic"/>
                <a:cs typeface="URW Gothic"/>
              </a:rPr>
              <a:t>functions  tends to </a:t>
            </a:r>
            <a:r>
              <a:rPr sz="1850" spc="-15" dirty="0">
                <a:latin typeface="URW Gothic"/>
                <a:cs typeface="URW Gothic"/>
              </a:rPr>
              <a:t>zero </a:t>
            </a:r>
            <a:r>
              <a:rPr sz="1850" spc="-30" dirty="0">
                <a:latin typeface="URW Gothic"/>
                <a:cs typeface="URW Gothic"/>
              </a:rPr>
              <a:t>for </a:t>
            </a:r>
            <a:r>
              <a:rPr sz="1850" spc="-5" dirty="0">
                <a:latin typeface="URW Gothic"/>
                <a:cs typeface="URW Gothic"/>
              </a:rPr>
              <a:t>high </a:t>
            </a:r>
            <a:r>
              <a:rPr sz="1850" spc="-20" dirty="0">
                <a:latin typeface="URW Gothic"/>
                <a:cs typeface="URW Gothic"/>
              </a:rPr>
              <a:t>level </a:t>
            </a:r>
            <a:r>
              <a:rPr sz="1850" spc="-5" dirty="0">
                <a:latin typeface="URW Gothic"/>
                <a:cs typeface="URW Gothic"/>
              </a:rPr>
              <a:t>of </a:t>
            </a:r>
            <a:r>
              <a:rPr sz="1850" dirty="0">
                <a:latin typeface="URW Gothic"/>
                <a:cs typeface="URW Gothic"/>
              </a:rPr>
              <a:t>assets, </a:t>
            </a:r>
            <a:r>
              <a:rPr sz="1850" spc="-5" dirty="0">
                <a:latin typeface="URW Gothic"/>
                <a:cs typeface="URW Gothic"/>
              </a:rPr>
              <a:t>pointing to </a:t>
            </a:r>
            <a:r>
              <a:rPr sz="1850" spc="-10" dirty="0">
                <a:latin typeface="URW Gothic"/>
                <a:cs typeface="URW Gothic"/>
              </a:rPr>
              <a:t>a </a:t>
            </a:r>
            <a:r>
              <a:rPr sz="1850" spc="-15" dirty="0">
                <a:latin typeface="URW Gothic"/>
                <a:cs typeface="URW Gothic"/>
              </a:rPr>
              <a:t>convergence </a:t>
            </a:r>
            <a:r>
              <a:rPr sz="1850" spc="-5" dirty="0">
                <a:latin typeface="URW Gothic"/>
                <a:cs typeface="URW Gothic"/>
              </a:rPr>
              <a:t>of  AL behaviors </a:t>
            </a:r>
            <a:r>
              <a:rPr sz="1850" spc="-25" dirty="0">
                <a:latin typeface="URW Gothic"/>
                <a:cs typeface="URW Gothic"/>
              </a:rPr>
              <a:t>towards </a:t>
            </a:r>
            <a:r>
              <a:rPr sz="1850" spc="-5" dirty="0">
                <a:latin typeface="URW Gothic"/>
                <a:cs typeface="URW Gothic"/>
              </a:rPr>
              <a:t>the RE</a:t>
            </a:r>
            <a:r>
              <a:rPr sz="1850" spc="15" dirty="0">
                <a:latin typeface="URW Gothic"/>
                <a:cs typeface="URW Gothic"/>
              </a:rPr>
              <a:t> </a:t>
            </a:r>
            <a:r>
              <a:rPr sz="1850" spc="-5" dirty="0">
                <a:latin typeface="URW Gothic"/>
                <a:cs typeface="URW Gothic"/>
              </a:rPr>
              <a:t>equilibrium.</a:t>
            </a:r>
            <a:endParaRPr sz="1850">
              <a:latin typeface="URW Gothic"/>
              <a:cs typeface="URW Gothic"/>
            </a:endParaRPr>
          </a:p>
          <a:p>
            <a:pPr marL="607695" marR="81280" indent="-240665">
              <a:lnSpc>
                <a:spcPct val="100899"/>
              </a:lnSpc>
              <a:spcBef>
                <a:spcPts val="1120"/>
              </a:spcBef>
              <a:buClr>
                <a:srgbClr val="3333B3"/>
              </a:buClr>
              <a:buFont typeface="Verdana"/>
              <a:buChar char="•"/>
              <a:tabLst>
                <a:tab pos="608330" algn="l"/>
              </a:tabLst>
            </a:pPr>
            <a:r>
              <a:rPr sz="1850" spc="-5" dirty="0">
                <a:latin typeface="URW Gothic"/>
                <a:cs typeface="URW Gothic"/>
              </a:rPr>
              <a:t>Analyzing </a:t>
            </a:r>
            <a:r>
              <a:rPr sz="1850" spc="-25" dirty="0">
                <a:latin typeface="URW Gothic"/>
                <a:cs typeface="URW Gothic"/>
              </a:rPr>
              <a:t>heterogeneity, lower </a:t>
            </a:r>
            <a:r>
              <a:rPr sz="1850" spc="-15" dirty="0">
                <a:latin typeface="URW Gothic"/>
                <a:cs typeface="URW Gothic"/>
              </a:rPr>
              <a:t>productive </a:t>
            </a:r>
            <a:r>
              <a:rPr sz="1850" spc="-5" dirty="0">
                <a:latin typeface="URW Gothic"/>
                <a:cs typeface="URW Gothic"/>
              </a:rPr>
              <a:t>individuals experience  </a:t>
            </a:r>
            <a:r>
              <a:rPr sz="1850" spc="-25" dirty="0">
                <a:latin typeface="URW Gothic"/>
                <a:cs typeface="URW Gothic"/>
              </a:rPr>
              <a:t>lower </a:t>
            </a:r>
            <a:r>
              <a:rPr sz="1850" spc="-10" dirty="0">
                <a:latin typeface="URW Gothic"/>
                <a:cs typeface="URW Gothic"/>
              </a:rPr>
              <a:t>degree </a:t>
            </a:r>
            <a:r>
              <a:rPr sz="1850" spc="-5" dirty="0">
                <a:latin typeface="URW Gothic"/>
                <a:cs typeface="URW Gothic"/>
              </a:rPr>
              <a:t>of variability </a:t>
            </a:r>
            <a:r>
              <a:rPr sz="1850" spc="-10" dirty="0">
                <a:latin typeface="URW Gothic"/>
                <a:cs typeface="URW Gothic"/>
              </a:rPr>
              <a:t>compared </a:t>
            </a:r>
            <a:r>
              <a:rPr sz="1850" spc="-5" dirty="0">
                <a:latin typeface="URW Gothic"/>
                <a:cs typeface="URW Gothic"/>
              </a:rPr>
              <a:t>to higher </a:t>
            </a:r>
            <a:r>
              <a:rPr sz="1850" spc="-15" dirty="0">
                <a:latin typeface="URW Gothic"/>
                <a:cs typeface="URW Gothic"/>
              </a:rPr>
              <a:t>productive</a:t>
            </a:r>
            <a:r>
              <a:rPr sz="1850" spc="-95" dirty="0">
                <a:latin typeface="URW Gothic"/>
                <a:cs typeface="URW Gothic"/>
              </a:rPr>
              <a:t> </a:t>
            </a:r>
            <a:r>
              <a:rPr sz="1850" dirty="0">
                <a:latin typeface="URW Gothic"/>
                <a:cs typeface="URW Gothic"/>
              </a:rPr>
              <a:t>agents.  </a:t>
            </a:r>
            <a:r>
              <a:rPr sz="1850" spc="-5" dirty="0">
                <a:latin typeface="URW Gothic"/>
                <a:cs typeface="URW Gothic"/>
              </a:rPr>
              <a:t>Put </a:t>
            </a:r>
            <a:r>
              <a:rPr sz="1850" spc="-35" dirty="0">
                <a:latin typeface="URW Gothic"/>
                <a:cs typeface="URW Gothic"/>
              </a:rPr>
              <a:t>differently, </a:t>
            </a:r>
            <a:r>
              <a:rPr sz="1850" spc="-5" dirty="0">
                <a:latin typeface="URW Gothic"/>
                <a:cs typeface="URW Gothic"/>
              </a:rPr>
              <a:t>if the </a:t>
            </a:r>
            <a:r>
              <a:rPr sz="1850" spc="-10" dirty="0">
                <a:latin typeface="URW Gothic"/>
                <a:cs typeface="URW Gothic"/>
              </a:rPr>
              <a:t>variance </a:t>
            </a:r>
            <a:r>
              <a:rPr sz="1850" spc="-5" dirty="0">
                <a:latin typeface="URW Gothic"/>
                <a:cs typeface="URW Gothic"/>
              </a:rPr>
              <a:t>in </a:t>
            </a:r>
            <a:r>
              <a:rPr sz="1850" dirty="0">
                <a:latin typeface="URW Gothic"/>
                <a:cs typeface="URW Gothic"/>
              </a:rPr>
              <a:t>earnings </a:t>
            </a:r>
            <a:r>
              <a:rPr sz="1850" spc="-5" dirty="0">
                <a:latin typeface="URW Gothic"/>
                <a:cs typeface="URW Gothic"/>
              </a:rPr>
              <a:t>is </a:t>
            </a:r>
            <a:r>
              <a:rPr sz="1850" spc="-60" dirty="0">
                <a:latin typeface="URW Gothic"/>
                <a:cs typeface="URW Gothic"/>
              </a:rPr>
              <a:t>low, </a:t>
            </a:r>
            <a:r>
              <a:rPr sz="1850" spc="-5" dirty="0">
                <a:latin typeface="URW Gothic"/>
                <a:cs typeface="URW Gothic"/>
              </a:rPr>
              <a:t>the </a:t>
            </a:r>
            <a:r>
              <a:rPr sz="1850" dirty="0">
                <a:latin typeface="URW Gothic"/>
                <a:cs typeface="URW Gothic"/>
              </a:rPr>
              <a:t>learning  </a:t>
            </a:r>
            <a:r>
              <a:rPr sz="1850" spc="-10" dirty="0">
                <a:latin typeface="URW Gothic"/>
                <a:cs typeface="URW Gothic"/>
              </a:rPr>
              <a:t>process becomes</a:t>
            </a:r>
            <a:r>
              <a:rPr sz="1850" spc="-5" dirty="0">
                <a:latin typeface="URW Gothic"/>
                <a:cs typeface="URW Gothic"/>
              </a:rPr>
              <a:t> </a:t>
            </a:r>
            <a:r>
              <a:rPr sz="1850" spc="-25" dirty="0">
                <a:latin typeface="URW Gothic"/>
                <a:cs typeface="URW Gothic"/>
              </a:rPr>
              <a:t>easier.</a:t>
            </a:r>
            <a:endParaRPr sz="1850">
              <a:latin typeface="URW Gothic"/>
              <a:cs typeface="URW Gothic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buClr>
                <a:srgbClr val="3333B3"/>
              </a:buClr>
              <a:buFont typeface="Verdana"/>
              <a:buChar char="•"/>
            </a:pPr>
            <a:endParaRPr sz="1700">
              <a:latin typeface="URW Gothic"/>
              <a:cs typeface="URW Gothic"/>
            </a:endParaRPr>
          </a:p>
          <a:p>
            <a:pPr marL="127000">
              <a:lnSpc>
                <a:spcPct val="100000"/>
              </a:lnSpc>
            </a:pPr>
            <a:r>
              <a:rPr sz="1850" u="sng" spc="-5" dirty="0">
                <a:uFill>
                  <a:solidFill>
                    <a:srgbClr val="000000"/>
                  </a:solidFill>
                </a:uFill>
                <a:latin typeface="URW Gothic"/>
                <a:cs typeface="URW Gothic"/>
              </a:rPr>
              <a:t>HANK</a:t>
            </a:r>
            <a:r>
              <a:rPr sz="1850" spc="-5" dirty="0">
                <a:latin typeface="URW Gothic"/>
                <a:cs typeface="URW Gothic"/>
              </a:rPr>
              <a:t>: under </a:t>
            </a:r>
            <a:r>
              <a:rPr sz="1850" spc="-10" dirty="0">
                <a:latin typeface="URW Gothic"/>
                <a:cs typeface="URW Gothic"/>
              </a:rPr>
              <a:t>adaptive</a:t>
            </a:r>
            <a:r>
              <a:rPr sz="1850" spc="110" dirty="0">
                <a:latin typeface="URW Gothic"/>
                <a:cs typeface="URW Gothic"/>
              </a:rPr>
              <a:t> </a:t>
            </a:r>
            <a:r>
              <a:rPr sz="1850" dirty="0">
                <a:latin typeface="URW Gothic"/>
                <a:cs typeface="URW Gothic"/>
              </a:rPr>
              <a:t>learning,</a:t>
            </a:r>
            <a:endParaRPr sz="1850">
              <a:latin typeface="URW Gothic"/>
              <a:cs typeface="URW Gothic"/>
            </a:endParaRPr>
          </a:p>
          <a:p>
            <a:pPr marL="607695" marR="239395" indent="-240665">
              <a:lnSpc>
                <a:spcPct val="100899"/>
              </a:lnSpc>
              <a:spcBef>
                <a:spcPts val="1120"/>
              </a:spcBef>
              <a:buClr>
                <a:srgbClr val="3333B3"/>
              </a:buClr>
              <a:buFont typeface="Verdana"/>
              <a:buChar char="•"/>
              <a:tabLst>
                <a:tab pos="608330" algn="l"/>
              </a:tabLst>
            </a:pPr>
            <a:r>
              <a:rPr sz="1850" spc="-5" dirty="0">
                <a:latin typeface="URW Gothic"/>
                <a:cs typeface="URW Gothic"/>
              </a:rPr>
              <a:t>the saving </a:t>
            </a:r>
            <a:r>
              <a:rPr sz="1850" spc="-15" dirty="0">
                <a:latin typeface="URW Gothic"/>
                <a:cs typeface="URW Gothic"/>
              </a:rPr>
              <a:t>policy </a:t>
            </a:r>
            <a:r>
              <a:rPr sz="1850" spc="-5" dirty="0">
                <a:latin typeface="URW Gothic"/>
                <a:cs typeface="URW Gothic"/>
              </a:rPr>
              <a:t>function </a:t>
            </a:r>
            <a:r>
              <a:rPr sz="1850" dirty="0">
                <a:latin typeface="URW Gothic"/>
                <a:cs typeface="URW Gothic"/>
              </a:rPr>
              <a:t>sharply </a:t>
            </a:r>
            <a:r>
              <a:rPr sz="1850" spc="-5" dirty="0">
                <a:latin typeface="URW Gothic"/>
                <a:cs typeface="URW Gothic"/>
              </a:rPr>
              <a:t>declines </a:t>
            </a:r>
            <a:r>
              <a:rPr sz="1850" spc="-30" dirty="0">
                <a:latin typeface="URW Gothic"/>
                <a:cs typeface="URW Gothic"/>
              </a:rPr>
              <a:t>for </a:t>
            </a:r>
            <a:r>
              <a:rPr sz="1850" spc="-20" dirty="0">
                <a:latin typeface="URW Gothic"/>
                <a:cs typeface="URW Gothic"/>
              </a:rPr>
              <a:t>low levels </a:t>
            </a:r>
            <a:r>
              <a:rPr sz="1850" spc="-5" dirty="0">
                <a:latin typeface="URW Gothic"/>
                <a:cs typeface="URW Gothic"/>
              </a:rPr>
              <a:t>of </a:t>
            </a:r>
            <a:r>
              <a:rPr sz="1850" dirty="0">
                <a:latin typeface="URW Gothic"/>
                <a:cs typeface="URW Gothic"/>
              </a:rPr>
              <a:t>assets,  </a:t>
            </a:r>
            <a:r>
              <a:rPr sz="1850" spc="-5" dirty="0">
                <a:latin typeface="URW Gothic"/>
                <a:cs typeface="URW Gothic"/>
              </a:rPr>
              <a:t>then it </a:t>
            </a:r>
            <a:r>
              <a:rPr sz="1850" spc="-10" dirty="0">
                <a:latin typeface="URW Gothic"/>
                <a:cs typeface="URW Gothic"/>
              </a:rPr>
              <a:t>increases </a:t>
            </a:r>
            <a:r>
              <a:rPr sz="1850" spc="-25" dirty="0">
                <a:latin typeface="URW Gothic"/>
                <a:cs typeface="URW Gothic"/>
              </a:rPr>
              <a:t>by </a:t>
            </a:r>
            <a:r>
              <a:rPr sz="1850" spc="-10" dirty="0">
                <a:latin typeface="URW Gothic"/>
                <a:cs typeface="URW Gothic"/>
              </a:rPr>
              <a:t>reducing </a:t>
            </a:r>
            <a:r>
              <a:rPr sz="1850" spc="-15" dirty="0">
                <a:latin typeface="URW Gothic"/>
                <a:cs typeface="URW Gothic"/>
              </a:rPr>
              <a:t>borrowing </a:t>
            </a:r>
            <a:r>
              <a:rPr sz="1850" spc="-5" dirty="0">
                <a:latin typeface="URW Gothic"/>
                <a:cs typeface="URW Gothic"/>
              </a:rPr>
              <a:t>to </a:t>
            </a:r>
            <a:r>
              <a:rPr sz="1850" spc="-10" dirty="0">
                <a:latin typeface="URW Gothic"/>
                <a:cs typeface="URW Gothic"/>
              </a:rPr>
              <a:t>reach a </a:t>
            </a:r>
            <a:r>
              <a:rPr sz="1850" spc="-5" dirty="0">
                <a:latin typeface="URW Gothic"/>
                <a:cs typeface="URW Gothic"/>
              </a:rPr>
              <a:t>global  </a:t>
            </a:r>
            <a:r>
              <a:rPr sz="1850" spc="-20" dirty="0">
                <a:latin typeface="URW Gothic"/>
                <a:cs typeface="URW Gothic"/>
              </a:rPr>
              <a:t>maximum </a:t>
            </a:r>
            <a:r>
              <a:rPr sz="1850" spc="-30" dirty="0">
                <a:latin typeface="URW Gothic"/>
                <a:cs typeface="URW Gothic"/>
              </a:rPr>
              <a:t>for </a:t>
            </a:r>
            <a:r>
              <a:rPr sz="1850" spc="-5" dirty="0">
                <a:latin typeface="URW Gothic"/>
                <a:cs typeface="URW Gothic"/>
              </a:rPr>
              <a:t>high </a:t>
            </a:r>
            <a:r>
              <a:rPr sz="1850" spc="-20" dirty="0">
                <a:latin typeface="URW Gothic"/>
                <a:cs typeface="URW Gothic"/>
              </a:rPr>
              <a:t>levels </a:t>
            </a:r>
            <a:r>
              <a:rPr sz="1850" spc="-5" dirty="0">
                <a:latin typeface="URW Gothic"/>
                <a:cs typeface="URW Gothic"/>
              </a:rPr>
              <a:t>of</a:t>
            </a:r>
            <a:r>
              <a:rPr sz="1850" spc="45" dirty="0">
                <a:latin typeface="URW Gothic"/>
                <a:cs typeface="URW Gothic"/>
              </a:rPr>
              <a:t> </a:t>
            </a:r>
            <a:r>
              <a:rPr sz="1850" spc="-5" dirty="0">
                <a:latin typeface="URW Gothic"/>
                <a:cs typeface="URW Gothic"/>
              </a:rPr>
              <a:t>assets;</a:t>
            </a:r>
            <a:endParaRPr sz="1850">
              <a:latin typeface="URW Gothic"/>
              <a:cs typeface="URW Gothic"/>
            </a:endParaRPr>
          </a:p>
          <a:p>
            <a:pPr marL="607695" marR="553720" indent="-240665">
              <a:lnSpc>
                <a:spcPct val="100899"/>
              </a:lnSpc>
              <a:spcBef>
                <a:spcPts val="1120"/>
              </a:spcBef>
              <a:buClr>
                <a:srgbClr val="3333B3"/>
              </a:buClr>
              <a:buFont typeface="Verdana"/>
              <a:buChar char="•"/>
              <a:tabLst>
                <a:tab pos="608330" algn="l"/>
              </a:tabLst>
            </a:pPr>
            <a:r>
              <a:rPr sz="1850" spc="-10" dirty="0">
                <a:latin typeface="URW Gothic"/>
                <a:cs typeface="URW Gothic"/>
              </a:rPr>
              <a:t>once a </a:t>
            </a:r>
            <a:r>
              <a:rPr sz="1850" spc="-15" dirty="0">
                <a:latin typeface="URW Gothic"/>
                <a:cs typeface="URW Gothic"/>
              </a:rPr>
              <a:t>large </a:t>
            </a:r>
            <a:r>
              <a:rPr sz="1850" dirty="0">
                <a:latin typeface="URW Gothic"/>
                <a:cs typeface="URW Gothic"/>
              </a:rPr>
              <a:t>portion </a:t>
            </a:r>
            <a:r>
              <a:rPr sz="1850" spc="-5" dirty="0">
                <a:latin typeface="URW Gothic"/>
                <a:cs typeface="URW Gothic"/>
              </a:rPr>
              <a:t>of assets </a:t>
            </a:r>
            <a:r>
              <a:rPr sz="1850" spc="-20" dirty="0">
                <a:latin typeface="URW Gothic"/>
                <a:cs typeface="URW Gothic"/>
              </a:rPr>
              <a:t>have </a:t>
            </a:r>
            <a:r>
              <a:rPr sz="1850" spc="-10" dirty="0">
                <a:latin typeface="URW Gothic"/>
                <a:cs typeface="URW Gothic"/>
              </a:rPr>
              <a:t>been accumulated, a  bounded rational HA </a:t>
            </a:r>
            <a:r>
              <a:rPr sz="1850" spc="-5" dirty="0">
                <a:latin typeface="URW Gothic"/>
                <a:cs typeface="URW Gothic"/>
              </a:rPr>
              <a:t>will </a:t>
            </a:r>
            <a:r>
              <a:rPr sz="1850" spc="-10" dirty="0">
                <a:latin typeface="URW Gothic"/>
                <a:cs typeface="URW Gothic"/>
              </a:rPr>
              <a:t>increase </a:t>
            </a:r>
            <a:r>
              <a:rPr sz="1850" spc="-5" dirty="0">
                <a:latin typeface="URW Gothic"/>
                <a:cs typeface="URW Gothic"/>
              </a:rPr>
              <a:t>consumption, thus </a:t>
            </a:r>
            <a:r>
              <a:rPr sz="1850" spc="-10" dirty="0">
                <a:latin typeface="URW Gothic"/>
                <a:cs typeface="URW Gothic"/>
              </a:rPr>
              <a:t>reducing  </a:t>
            </a:r>
            <a:r>
              <a:rPr sz="1850" spc="-5" dirty="0">
                <a:latin typeface="URW Gothic"/>
                <a:cs typeface="URW Gothic"/>
              </a:rPr>
              <a:t>savings (substitution</a:t>
            </a:r>
            <a:r>
              <a:rPr sz="1850" spc="-10" dirty="0">
                <a:latin typeface="URW Gothic"/>
                <a:cs typeface="URW Gothic"/>
              </a:rPr>
              <a:t> </a:t>
            </a:r>
            <a:r>
              <a:rPr sz="1850" spc="-25" dirty="0">
                <a:latin typeface="URW Gothic"/>
                <a:cs typeface="URW Gothic"/>
              </a:rPr>
              <a:t>effect).</a:t>
            </a:r>
            <a:endParaRPr sz="1850">
              <a:latin typeface="URW Gothic"/>
              <a:cs typeface="URW Gothic"/>
            </a:endParaRPr>
          </a:p>
        </p:txBody>
      </p:sp>
      <p:sp>
        <p:nvSpPr>
          <p:cNvPr id="31" name="object 3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50"/>
              </a:spcBef>
            </a:pPr>
            <a:fld id="{81D60167-4931-47E6-BA6A-407CBD079E47}" type="slidenum">
              <a:rPr spc="10" dirty="0"/>
              <a:t>16</a:t>
            </a:fld>
            <a:r>
              <a:rPr spc="-165" dirty="0"/>
              <a:t> </a:t>
            </a:r>
            <a:r>
              <a:rPr spc="10" dirty="0"/>
              <a:t>/</a:t>
            </a:r>
            <a:r>
              <a:rPr spc="-160" dirty="0"/>
              <a:t> </a:t>
            </a:r>
            <a:r>
              <a:rPr spc="10" dirty="0"/>
              <a:t>27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613829" y="228596"/>
            <a:ext cx="9465945" cy="626110"/>
            <a:chOff x="613829" y="228596"/>
            <a:chExt cx="9465945" cy="626110"/>
          </a:xfrm>
        </p:grpSpPr>
        <p:sp>
          <p:nvSpPr>
            <p:cNvPr id="3" name="object 3"/>
            <p:cNvSpPr/>
            <p:nvPr/>
          </p:nvSpPr>
          <p:spPr>
            <a:xfrm>
              <a:off x="613829" y="228596"/>
              <a:ext cx="9465742" cy="62591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56470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960014" y="456583"/>
              <a:ext cx="84351" cy="84351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822983" y="230389"/>
            <a:ext cx="77025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5" dirty="0">
                <a:solidFill>
                  <a:srgbClr val="FFFFFF"/>
                </a:solidFill>
                <a:latin typeface="Bookman Uralic"/>
                <a:cs typeface="Bookman Uralic"/>
              </a:rPr>
              <a:t>Introduction</a:t>
            </a:r>
            <a:endParaRPr sz="1000">
              <a:latin typeface="Bookman Uralic"/>
              <a:cs typeface="Bookman Uralic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613829" y="456583"/>
            <a:ext cx="9465945" cy="800100"/>
            <a:chOff x="613829" y="456583"/>
            <a:chExt cx="9465945" cy="800100"/>
          </a:xfrm>
        </p:grpSpPr>
        <p:sp>
          <p:nvSpPr>
            <p:cNvPr id="8" name="object 8"/>
            <p:cNvSpPr/>
            <p:nvPr/>
          </p:nvSpPr>
          <p:spPr>
            <a:xfrm>
              <a:off x="2545342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093219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196761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5767802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5871345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5974863" y="456583"/>
              <a:ext cx="84351" cy="8435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6078406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7439796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7543338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7646856" y="456583"/>
              <a:ext cx="84351" cy="84351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7750399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9127372" y="456583"/>
              <a:ext cx="84351" cy="84351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9230914" y="456583"/>
              <a:ext cx="84351" cy="84351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613829" y="790336"/>
              <a:ext cx="9465742" cy="128380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613829" y="886604"/>
              <a:ext cx="9465945" cy="370205"/>
            </a:xfrm>
            <a:custGeom>
              <a:avLst/>
              <a:gdLst/>
              <a:ahLst/>
              <a:cxnLst/>
              <a:rect l="l" t="t" r="r" b="b"/>
              <a:pathLst>
                <a:path w="9465945" h="370205">
                  <a:moveTo>
                    <a:pt x="9465741" y="0"/>
                  </a:moveTo>
                  <a:lnTo>
                    <a:pt x="0" y="0"/>
                  </a:lnTo>
                  <a:lnTo>
                    <a:pt x="0" y="369984"/>
                  </a:lnTo>
                  <a:lnTo>
                    <a:pt x="9465741" y="369984"/>
                  </a:lnTo>
                  <a:lnTo>
                    <a:pt x="9465741" y="0"/>
                  </a:lnTo>
                  <a:close/>
                </a:path>
              </a:pathLst>
            </a:custGeom>
            <a:solidFill>
              <a:srgbClr val="3333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/>
          <p:nvPr/>
        </p:nvSpPr>
        <p:spPr>
          <a:xfrm>
            <a:off x="2511855" y="230389"/>
            <a:ext cx="62928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5" dirty="0">
                <a:solidFill>
                  <a:srgbClr val="FFFFFF"/>
                </a:solidFill>
                <a:latin typeface="Bookman Uralic"/>
                <a:cs typeface="Bookman Uralic"/>
              </a:rPr>
              <a:t>Literature</a:t>
            </a:r>
            <a:endParaRPr sz="1000">
              <a:latin typeface="Bookman Uralic"/>
              <a:cs typeface="Bookman Uralic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4059721" y="230389"/>
            <a:ext cx="75628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AL in</a:t>
            </a:r>
            <a:r>
              <a:rPr sz="1000" i="1" spc="-75" dirty="0">
                <a:solidFill>
                  <a:srgbClr val="FFFFFF"/>
                </a:solidFill>
                <a:latin typeface="Bookman Uralic"/>
                <a:cs typeface="Bookman Uralic"/>
              </a:rPr>
              <a:t> </a:t>
            </a:r>
            <a:r>
              <a:rPr sz="1000" i="1" spc="15" dirty="0">
                <a:solidFill>
                  <a:srgbClr val="FFFFFF"/>
                </a:solidFill>
                <a:latin typeface="Bookman Uralic"/>
                <a:cs typeface="Bookman Uralic"/>
              </a:rPr>
              <a:t>RANK</a:t>
            </a:r>
            <a:endParaRPr sz="1000">
              <a:latin typeface="Bookman Uralic"/>
              <a:cs typeface="Bookman Uralic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5734298" y="230389"/>
            <a:ext cx="75374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AL in</a:t>
            </a:r>
            <a:r>
              <a:rPr sz="1000" i="1" spc="-75" dirty="0">
                <a:solidFill>
                  <a:srgbClr val="FFFFFF"/>
                </a:solidFill>
                <a:latin typeface="Bookman Uralic"/>
                <a:cs typeface="Bookman Uralic"/>
              </a:rPr>
              <a:t> </a:t>
            </a:r>
            <a:r>
              <a:rPr sz="1000" i="1" spc="15" dirty="0">
                <a:solidFill>
                  <a:srgbClr val="FFFFFF"/>
                </a:solidFill>
                <a:latin typeface="Bookman Uralic"/>
                <a:cs typeface="Bookman Uralic"/>
              </a:rPr>
              <a:t>HACT</a:t>
            </a:r>
            <a:endParaRPr sz="1000">
              <a:latin typeface="Bookman Uralic"/>
              <a:cs typeface="Bookman Uralic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7406291" y="230389"/>
            <a:ext cx="76898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AL in</a:t>
            </a:r>
            <a:r>
              <a:rPr sz="1000" i="1" spc="-70" dirty="0">
                <a:solidFill>
                  <a:srgbClr val="FFFFFF"/>
                </a:solidFill>
                <a:latin typeface="Bookman Uralic"/>
                <a:cs typeface="Bookman Uralic"/>
              </a:rPr>
              <a:t> </a:t>
            </a:r>
            <a:r>
              <a:rPr sz="1000" i="1" spc="15" dirty="0">
                <a:solidFill>
                  <a:srgbClr val="FFFFFF"/>
                </a:solidFill>
                <a:latin typeface="Bookman Uralic"/>
                <a:cs typeface="Bookman Uralic"/>
              </a:rPr>
              <a:t>HANK</a:t>
            </a:r>
            <a:endParaRPr sz="1000">
              <a:latin typeface="Bookman Uralic"/>
              <a:cs typeface="Bookman Uralic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9093859" y="230389"/>
            <a:ext cx="77660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Conclusions</a:t>
            </a:r>
            <a:endParaRPr sz="1000">
              <a:latin typeface="Bookman Uralic"/>
              <a:cs typeface="Bookman Uralic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613829" y="825832"/>
            <a:ext cx="9465945" cy="36703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21615">
              <a:lnSpc>
                <a:spcPct val="100000"/>
              </a:lnSpc>
              <a:spcBef>
                <a:spcPts val="90"/>
              </a:spcBef>
            </a:pPr>
            <a:r>
              <a:rPr sz="2250" i="1" spc="-15" dirty="0">
                <a:solidFill>
                  <a:srgbClr val="FFFFFF"/>
                </a:solidFill>
                <a:latin typeface="Bookman Uralic"/>
                <a:cs typeface="Bookman Uralic"/>
              </a:rPr>
              <a:t>Future</a:t>
            </a:r>
            <a:r>
              <a:rPr sz="2250" i="1" spc="-10" dirty="0">
                <a:solidFill>
                  <a:srgbClr val="FFFFFF"/>
                </a:solidFill>
                <a:latin typeface="Bookman Uralic"/>
                <a:cs typeface="Bookman Uralic"/>
              </a:rPr>
              <a:t> </a:t>
            </a:r>
            <a:r>
              <a:rPr sz="2250" i="1" spc="-40" dirty="0">
                <a:solidFill>
                  <a:srgbClr val="FFFFFF"/>
                </a:solidFill>
                <a:latin typeface="Bookman Uralic"/>
                <a:cs typeface="Bookman Uralic"/>
              </a:rPr>
              <a:t>Work</a:t>
            </a:r>
            <a:endParaRPr sz="2250">
              <a:latin typeface="Bookman Uralic"/>
              <a:cs typeface="Bookman Uralic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613829" y="1224465"/>
            <a:ext cx="9465742" cy="64203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1544485" y="2440355"/>
            <a:ext cx="184886" cy="184886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1544485" y="3436467"/>
            <a:ext cx="184886" cy="184886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 txBox="1"/>
          <p:nvPr/>
        </p:nvSpPr>
        <p:spPr>
          <a:xfrm>
            <a:off x="1575889" y="2343976"/>
            <a:ext cx="7744459" cy="1871980"/>
          </a:xfrm>
          <a:prstGeom prst="rect">
            <a:avLst/>
          </a:prstGeom>
        </p:spPr>
        <p:txBody>
          <a:bodyPr vert="horz" wrap="square" lIns="0" tIns="8890" rIns="0" bIns="0" rtlCol="0">
            <a:spAutoFit/>
          </a:bodyPr>
          <a:lstStyle/>
          <a:p>
            <a:pPr marL="257810" marR="263525" indent="-245745">
              <a:lnSpc>
                <a:spcPct val="100899"/>
              </a:lnSpc>
              <a:spcBef>
                <a:spcPts val="70"/>
              </a:spcBef>
              <a:buClr>
                <a:srgbClr val="FFFFFF"/>
              </a:buClr>
              <a:buSzPct val="64864"/>
              <a:buFont typeface="Bookman Uralic"/>
              <a:buAutoNum type="arabicPlain"/>
              <a:tabLst>
                <a:tab pos="257810" algn="l"/>
                <a:tab pos="258445" algn="l"/>
              </a:tabLst>
            </a:pPr>
            <a:r>
              <a:rPr sz="1850" spc="-10" dirty="0">
                <a:solidFill>
                  <a:srgbClr val="0000FF"/>
                </a:solidFill>
                <a:latin typeface="URW Gothic"/>
                <a:cs typeface="URW Gothic"/>
              </a:rPr>
              <a:t>Aggregate </a:t>
            </a:r>
            <a:r>
              <a:rPr sz="1850" spc="-5" dirty="0">
                <a:solidFill>
                  <a:srgbClr val="0000FF"/>
                </a:solidFill>
                <a:latin typeface="URW Gothic"/>
                <a:cs typeface="URW Gothic"/>
              </a:rPr>
              <a:t>dynamics </a:t>
            </a:r>
            <a:r>
              <a:rPr sz="1850" spc="-5" dirty="0">
                <a:latin typeface="URW Gothic"/>
                <a:cs typeface="URW Gothic"/>
              </a:rPr>
              <a:t>studying the </a:t>
            </a:r>
            <a:r>
              <a:rPr sz="1850" spc="-30" dirty="0">
                <a:latin typeface="URW Gothic"/>
                <a:cs typeface="URW Gothic"/>
              </a:rPr>
              <a:t>effect </a:t>
            </a:r>
            <a:r>
              <a:rPr sz="1850" spc="-5" dirty="0">
                <a:latin typeface="URW Gothic"/>
                <a:cs typeface="URW Gothic"/>
              </a:rPr>
              <a:t>of </a:t>
            </a:r>
            <a:r>
              <a:rPr sz="1850" dirty="0">
                <a:latin typeface="URW Gothic"/>
                <a:cs typeface="URW Gothic"/>
              </a:rPr>
              <a:t>monetary </a:t>
            </a:r>
            <a:r>
              <a:rPr sz="1850" spc="-10" dirty="0">
                <a:latin typeface="URW Gothic"/>
                <a:cs typeface="URW Gothic"/>
              </a:rPr>
              <a:t>and </a:t>
            </a:r>
            <a:r>
              <a:rPr sz="1850" spc="-15" dirty="0">
                <a:latin typeface="URW Gothic"/>
                <a:cs typeface="URW Gothic"/>
              </a:rPr>
              <a:t>fiscal  policy </a:t>
            </a:r>
            <a:r>
              <a:rPr sz="1850" spc="-10" dirty="0">
                <a:latin typeface="URW Gothic"/>
                <a:cs typeface="URW Gothic"/>
              </a:rPr>
              <a:t>shocks on </a:t>
            </a:r>
            <a:r>
              <a:rPr sz="1850" spc="-5" dirty="0">
                <a:latin typeface="URW Gothic"/>
                <a:cs typeface="URW Gothic"/>
              </a:rPr>
              <a:t>consumption </a:t>
            </a:r>
            <a:r>
              <a:rPr sz="1850" dirty="0">
                <a:latin typeface="URW Gothic"/>
                <a:cs typeface="URW Gothic"/>
              </a:rPr>
              <a:t>patterns </a:t>
            </a:r>
            <a:r>
              <a:rPr sz="1850" spc="-5" dirty="0">
                <a:latin typeface="URW Gothic"/>
                <a:cs typeface="URW Gothic"/>
              </a:rPr>
              <a:t>of </a:t>
            </a:r>
            <a:r>
              <a:rPr sz="1850" spc="-10" dirty="0">
                <a:latin typeface="URW Gothic"/>
                <a:cs typeface="URW Gothic"/>
              </a:rPr>
              <a:t>bounded-rational  heterogeneous </a:t>
            </a:r>
            <a:r>
              <a:rPr sz="1850" spc="-5" dirty="0">
                <a:latin typeface="URW Gothic"/>
                <a:cs typeface="URW Gothic"/>
              </a:rPr>
              <a:t>agents in continuous-time.</a:t>
            </a:r>
            <a:endParaRPr sz="1850">
              <a:latin typeface="URW Gothic"/>
              <a:cs typeface="URW Gothic"/>
            </a:endParaRPr>
          </a:p>
          <a:p>
            <a:pPr marL="257810" marR="5080" indent="-245745">
              <a:lnSpc>
                <a:spcPct val="100899"/>
              </a:lnSpc>
              <a:spcBef>
                <a:spcPts val="1120"/>
              </a:spcBef>
              <a:buClr>
                <a:srgbClr val="FFFFFF"/>
              </a:buClr>
              <a:buSzPct val="64864"/>
              <a:buFont typeface="Bookman Uralic"/>
              <a:buAutoNum type="arabicPlain"/>
              <a:tabLst>
                <a:tab pos="257810" algn="l"/>
                <a:tab pos="258445" algn="l"/>
              </a:tabLst>
            </a:pPr>
            <a:r>
              <a:rPr sz="1850" spc="-5" dirty="0">
                <a:solidFill>
                  <a:srgbClr val="0000FF"/>
                </a:solidFill>
                <a:latin typeface="URW Gothic"/>
                <a:cs typeface="URW Gothic"/>
              </a:rPr>
              <a:t>Empirical applications </a:t>
            </a:r>
            <a:r>
              <a:rPr sz="1850" spc="-5" dirty="0">
                <a:latin typeface="URW Gothic"/>
                <a:cs typeface="URW Gothic"/>
              </a:rPr>
              <a:t>using </a:t>
            </a:r>
            <a:r>
              <a:rPr sz="1850" spc="-10" dirty="0">
                <a:latin typeface="URW Gothic"/>
                <a:cs typeface="URW Gothic"/>
              </a:rPr>
              <a:t>survey </a:t>
            </a:r>
            <a:r>
              <a:rPr sz="1850" spc="-5" dirty="0">
                <a:latin typeface="URW Gothic"/>
                <a:cs typeface="URW Gothic"/>
              </a:rPr>
              <a:t>data, e.g. the </a:t>
            </a:r>
            <a:r>
              <a:rPr sz="1850" spc="-15" dirty="0">
                <a:solidFill>
                  <a:srgbClr val="FF0000"/>
                </a:solidFill>
                <a:latin typeface="URW Gothic"/>
                <a:cs typeface="URW Gothic"/>
              </a:rPr>
              <a:t>ECB’s </a:t>
            </a:r>
            <a:r>
              <a:rPr sz="1850" spc="-5" dirty="0">
                <a:solidFill>
                  <a:srgbClr val="FF0000"/>
                </a:solidFill>
                <a:latin typeface="URW Gothic"/>
                <a:cs typeface="URW Gothic"/>
              </a:rPr>
              <a:t>Consumer  Expectations </a:t>
            </a:r>
            <a:r>
              <a:rPr sz="1850" spc="-10" dirty="0">
                <a:solidFill>
                  <a:srgbClr val="FF0000"/>
                </a:solidFill>
                <a:latin typeface="URW Gothic"/>
                <a:cs typeface="URW Gothic"/>
              </a:rPr>
              <a:t>Survey </a:t>
            </a:r>
            <a:r>
              <a:rPr sz="1850" spc="-10" dirty="0">
                <a:latin typeface="URW Gothic"/>
                <a:cs typeface="URW Gothic"/>
              </a:rPr>
              <a:t>and </a:t>
            </a:r>
            <a:r>
              <a:rPr sz="1850" spc="-5" dirty="0">
                <a:latin typeface="URW Gothic"/>
                <a:cs typeface="URW Gothic"/>
              </a:rPr>
              <a:t>the </a:t>
            </a:r>
            <a:r>
              <a:rPr sz="1850" spc="-10" dirty="0">
                <a:solidFill>
                  <a:srgbClr val="FF0000"/>
                </a:solidFill>
                <a:latin typeface="URW Gothic"/>
                <a:cs typeface="URW Gothic"/>
              </a:rPr>
              <a:t>NY </a:t>
            </a:r>
            <a:r>
              <a:rPr sz="1850" spc="-15" dirty="0">
                <a:solidFill>
                  <a:srgbClr val="FF0000"/>
                </a:solidFill>
                <a:latin typeface="URW Gothic"/>
                <a:cs typeface="URW Gothic"/>
              </a:rPr>
              <a:t>FED’s </a:t>
            </a:r>
            <a:r>
              <a:rPr sz="1850" spc="-10" dirty="0">
                <a:solidFill>
                  <a:srgbClr val="FF0000"/>
                </a:solidFill>
                <a:latin typeface="URW Gothic"/>
                <a:cs typeface="URW Gothic"/>
              </a:rPr>
              <a:t>Survey </a:t>
            </a:r>
            <a:r>
              <a:rPr sz="1850" spc="-5" dirty="0">
                <a:solidFill>
                  <a:srgbClr val="FF0000"/>
                </a:solidFill>
                <a:latin typeface="URW Gothic"/>
                <a:cs typeface="URW Gothic"/>
              </a:rPr>
              <a:t>of Consumer  Expectations</a:t>
            </a:r>
            <a:r>
              <a:rPr sz="1850" spc="-10" dirty="0">
                <a:solidFill>
                  <a:srgbClr val="FF0000"/>
                </a:solidFill>
                <a:latin typeface="URW Gothic"/>
                <a:cs typeface="URW Gothic"/>
              </a:rPr>
              <a:t> </a:t>
            </a:r>
            <a:r>
              <a:rPr sz="1850" spc="-5" dirty="0">
                <a:latin typeface="URW Gothic"/>
                <a:cs typeface="URW Gothic"/>
              </a:rPr>
              <a:t>.</a:t>
            </a:r>
            <a:endParaRPr sz="1850">
              <a:latin typeface="URW Gothic"/>
              <a:cs typeface="URW Gothic"/>
            </a:endParaRPr>
          </a:p>
        </p:txBody>
      </p:sp>
      <p:sp>
        <p:nvSpPr>
          <p:cNvPr id="34" name="object 3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50"/>
              </a:spcBef>
            </a:pPr>
            <a:fld id="{81D60167-4931-47E6-BA6A-407CBD079E47}" type="slidenum">
              <a:rPr spc="10" dirty="0"/>
              <a:t>17</a:t>
            </a:fld>
            <a:r>
              <a:rPr spc="-165" dirty="0"/>
              <a:t> </a:t>
            </a:r>
            <a:r>
              <a:rPr spc="10" dirty="0"/>
              <a:t>/</a:t>
            </a:r>
            <a:r>
              <a:rPr spc="-160" dirty="0"/>
              <a:t> </a:t>
            </a:r>
            <a:r>
              <a:rPr spc="10" dirty="0"/>
              <a:t>27</a:t>
            </a:r>
          </a:p>
        </p:txBody>
      </p:sp>
      <p:sp>
        <p:nvSpPr>
          <p:cNvPr id="33" name="object 33"/>
          <p:cNvSpPr txBox="1"/>
          <p:nvPr/>
        </p:nvSpPr>
        <p:spPr>
          <a:xfrm>
            <a:off x="3688277" y="5147076"/>
            <a:ext cx="3237230" cy="3067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850" spc="-5" dirty="0">
                <a:solidFill>
                  <a:srgbClr val="03BF3D"/>
                </a:solidFill>
                <a:latin typeface="URW Gothic"/>
                <a:cs typeface="URW Gothic"/>
              </a:rPr>
              <a:t>Thank </a:t>
            </a:r>
            <a:r>
              <a:rPr sz="1850" spc="-25" dirty="0">
                <a:solidFill>
                  <a:srgbClr val="03BF3D"/>
                </a:solidFill>
                <a:latin typeface="URW Gothic"/>
                <a:cs typeface="URW Gothic"/>
              </a:rPr>
              <a:t>you </a:t>
            </a:r>
            <a:r>
              <a:rPr sz="1850" spc="-30" dirty="0">
                <a:solidFill>
                  <a:srgbClr val="03BF3D"/>
                </a:solidFill>
                <a:latin typeface="URW Gothic"/>
                <a:cs typeface="URW Gothic"/>
              </a:rPr>
              <a:t>for </a:t>
            </a:r>
            <a:r>
              <a:rPr sz="1850" spc="-20" dirty="0">
                <a:solidFill>
                  <a:srgbClr val="03BF3D"/>
                </a:solidFill>
                <a:latin typeface="URW Gothic"/>
                <a:cs typeface="URW Gothic"/>
              </a:rPr>
              <a:t>your</a:t>
            </a:r>
            <a:r>
              <a:rPr sz="1850" spc="-35" dirty="0">
                <a:solidFill>
                  <a:srgbClr val="03BF3D"/>
                </a:solidFill>
                <a:latin typeface="URW Gothic"/>
                <a:cs typeface="URW Gothic"/>
              </a:rPr>
              <a:t> </a:t>
            </a:r>
            <a:r>
              <a:rPr sz="1850" spc="-5" dirty="0">
                <a:solidFill>
                  <a:srgbClr val="03BF3D"/>
                </a:solidFill>
                <a:latin typeface="URW Gothic"/>
                <a:cs typeface="URW Gothic"/>
              </a:rPr>
              <a:t>attention!</a:t>
            </a:r>
            <a:endParaRPr sz="1850">
              <a:latin typeface="URW Gothic"/>
              <a:cs typeface="URW Gothic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22983" y="230389"/>
            <a:ext cx="1196340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Background</a:t>
            </a:r>
            <a:r>
              <a:rPr sz="1000" i="1" spc="-50" dirty="0">
                <a:solidFill>
                  <a:srgbClr val="FFFFFF"/>
                </a:solidFill>
                <a:latin typeface="Bookman Uralic"/>
                <a:cs typeface="Bookman Uralic"/>
              </a:rPr>
              <a:t> </a:t>
            </a: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Slides</a:t>
            </a:r>
            <a:endParaRPr sz="1000">
              <a:latin typeface="Bookman Uralic"/>
              <a:cs typeface="Bookman Urali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990758" y="230389"/>
            <a:ext cx="704850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Refe</a:t>
            </a:r>
            <a:r>
              <a:rPr sz="1000" i="1" spc="-15" dirty="0">
                <a:solidFill>
                  <a:srgbClr val="FFFFFF"/>
                </a:solidFill>
                <a:latin typeface="Bookman Uralic"/>
                <a:cs typeface="Bookman Uralic"/>
              </a:rPr>
              <a:t>r</a:t>
            </a: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ences</a:t>
            </a:r>
            <a:endParaRPr sz="1000">
              <a:latin typeface="Bookman Uralic"/>
              <a:cs typeface="Bookman Uralic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613829" y="790336"/>
            <a:ext cx="9465945" cy="466725"/>
            <a:chOff x="613829" y="790336"/>
            <a:chExt cx="9465945" cy="466725"/>
          </a:xfrm>
        </p:grpSpPr>
        <p:sp>
          <p:nvSpPr>
            <p:cNvPr id="5" name="object 5"/>
            <p:cNvSpPr/>
            <p:nvPr/>
          </p:nvSpPr>
          <p:spPr>
            <a:xfrm>
              <a:off x="613829" y="790336"/>
              <a:ext cx="9465742" cy="12838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613829" y="886604"/>
              <a:ext cx="9465945" cy="370205"/>
            </a:xfrm>
            <a:custGeom>
              <a:avLst/>
              <a:gdLst/>
              <a:ahLst/>
              <a:cxnLst/>
              <a:rect l="l" t="t" r="r" b="b"/>
              <a:pathLst>
                <a:path w="9465945" h="370205">
                  <a:moveTo>
                    <a:pt x="9465741" y="0"/>
                  </a:moveTo>
                  <a:lnTo>
                    <a:pt x="0" y="0"/>
                  </a:lnTo>
                  <a:lnTo>
                    <a:pt x="0" y="369984"/>
                  </a:lnTo>
                  <a:lnTo>
                    <a:pt x="9465741" y="369984"/>
                  </a:lnTo>
                  <a:lnTo>
                    <a:pt x="9465741" y="0"/>
                  </a:lnTo>
                  <a:close/>
                </a:path>
              </a:pathLst>
            </a:custGeom>
            <a:solidFill>
              <a:srgbClr val="3333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21615">
              <a:lnSpc>
                <a:spcPct val="100000"/>
              </a:lnSpc>
              <a:spcBef>
                <a:spcPts val="90"/>
              </a:spcBef>
            </a:pPr>
            <a:r>
              <a:rPr spc="-10" dirty="0"/>
              <a:t>Background </a:t>
            </a:r>
            <a:r>
              <a:rPr spc="-5" dirty="0"/>
              <a:t>Slides</a:t>
            </a:r>
          </a:p>
        </p:txBody>
      </p:sp>
      <p:sp>
        <p:nvSpPr>
          <p:cNvPr id="8" name="object 8"/>
          <p:cNvSpPr/>
          <p:nvPr/>
        </p:nvSpPr>
        <p:spPr>
          <a:xfrm>
            <a:off x="613829" y="1224465"/>
            <a:ext cx="9465742" cy="6420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4190267" y="3762412"/>
            <a:ext cx="2313305" cy="3378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50" spc="-15" dirty="0">
                <a:latin typeface="URW Gothic"/>
                <a:cs typeface="URW Gothic"/>
              </a:rPr>
              <a:t>Background</a:t>
            </a:r>
            <a:r>
              <a:rPr sz="2050" spc="-30" dirty="0">
                <a:latin typeface="URW Gothic"/>
                <a:cs typeface="URW Gothic"/>
              </a:rPr>
              <a:t> </a:t>
            </a:r>
            <a:r>
              <a:rPr sz="2050" spc="-5" dirty="0">
                <a:latin typeface="URW Gothic"/>
                <a:cs typeface="URW Gothic"/>
              </a:rPr>
              <a:t>Slides</a:t>
            </a:r>
            <a:endParaRPr sz="2050">
              <a:latin typeface="URW Gothic"/>
              <a:cs typeface="URW Gothic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50"/>
              </a:spcBef>
            </a:pPr>
            <a:fld id="{81D60167-4931-47E6-BA6A-407CBD079E47}" type="slidenum">
              <a:rPr spc="10" dirty="0"/>
              <a:t>18</a:t>
            </a:fld>
            <a:r>
              <a:rPr spc="-165" dirty="0"/>
              <a:t> </a:t>
            </a:r>
            <a:r>
              <a:rPr spc="10" dirty="0"/>
              <a:t>/</a:t>
            </a:r>
            <a:r>
              <a:rPr spc="-160" dirty="0"/>
              <a:t> </a:t>
            </a:r>
            <a:r>
              <a:rPr spc="10" dirty="0"/>
              <a:t>27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613829" y="228596"/>
            <a:ext cx="9465945" cy="626110"/>
            <a:chOff x="613829" y="228596"/>
            <a:chExt cx="9465945" cy="626110"/>
          </a:xfrm>
        </p:grpSpPr>
        <p:sp>
          <p:nvSpPr>
            <p:cNvPr id="3" name="object 3"/>
            <p:cNvSpPr/>
            <p:nvPr/>
          </p:nvSpPr>
          <p:spPr>
            <a:xfrm>
              <a:off x="613829" y="228596"/>
              <a:ext cx="9465742" cy="62591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56470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960014" y="456583"/>
              <a:ext cx="84351" cy="84351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063532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167076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270593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374136" y="456583"/>
              <a:ext cx="84351" cy="8435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477653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581196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684714" y="456583"/>
              <a:ext cx="84351" cy="84351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822983" y="230389"/>
            <a:ext cx="1196340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Background</a:t>
            </a:r>
            <a:r>
              <a:rPr sz="1000" i="1" spc="-50" dirty="0">
                <a:solidFill>
                  <a:srgbClr val="FFFFFF"/>
                </a:solidFill>
                <a:latin typeface="Bookman Uralic"/>
                <a:cs typeface="Bookman Uralic"/>
              </a:rPr>
              <a:t> </a:t>
            </a: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Slides</a:t>
            </a:r>
            <a:endParaRPr sz="1000">
              <a:latin typeface="Bookman Uralic"/>
              <a:cs typeface="Bookman Uralic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8990758" y="230389"/>
            <a:ext cx="704850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Refe</a:t>
            </a:r>
            <a:r>
              <a:rPr sz="1000" i="1" spc="-15" dirty="0">
                <a:solidFill>
                  <a:srgbClr val="FFFFFF"/>
                </a:solidFill>
                <a:latin typeface="Bookman Uralic"/>
                <a:cs typeface="Bookman Uralic"/>
              </a:rPr>
              <a:t>r</a:t>
            </a: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ences</a:t>
            </a:r>
            <a:endParaRPr sz="1000">
              <a:latin typeface="Bookman Uralic"/>
              <a:cs typeface="Bookman Uralic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613829" y="790336"/>
            <a:ext cx="9465945" cy="466725"/>
            <a:chOff x="613829" y="790336"/>
            <a:chExt cx="9465945" cy="466725"/>
          </a:xfrm>
        </p:grpSpPr>
        <p:sp>
          <p:nvSpPr>
            <p:cNvPr id="16" name="object 16"/>
            <p:cNvSpPr/>
            <p:nvPr/>
          </p:nvSpPr>
          <p:spPr>
            <a:xfrm>
              <a:off x="613829" y="790336"/>
              <a:ext cx="9465742" cy="128380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613829" y="886604"/>
              <a:ext cx="9465945" cy="370205"/>
            </a:xfrm>
            <a:custGeom>
              <a:avLst/>
              <a:gdLst/>
              <a:ahLst/>
              <a:cxnLst/>
              <a:rect l="l" t="t" r="r" b="b"/>
              <a:pathLst>
                <a:path w="9465945" h="370205">
                  <a:moveTo>
                    <a:pt x="9465741" y="0"/>
                  </a:moveTo>
                  <a:lnTo>
                    <a:pt x="0" y="0"/>
                  </a:lnTo>
                  <a:lnTo>
                    <a:pt x="0" y="369984"/>
                  </a:lnTo>
                  <a:lnTo>
                    <a:pt x="9465741" y="369984"/>
                  </a:lnTo>
                  <a:lnTo>
                    <a:pt x="9465741" y="0"/>
                  </a:lnTo>
                  <a:close/>
                </a:path>
              </a:pathLst>
            </a:custGeom>
            <a:solidFill>
              <a:srgbClr val="3333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1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21615">
              <a:lnSpc>
                <a:spcPct val="100000"/>
              </a:lnSpc>
              <a:spcBef>
                <a:spcPts val="90"/>
              </a:spcBef>
            </a:pPr>
            <a:r>
              <a:rPr spc="-5" dirty="0"/>
              <a:t>Explanatory</a:t>
            </a:r>
            <a:r>
              <a:rPr spc="-10" dirty="0"/>
              <a:t> Example</a:t>
            </a:r>
          </a:p>
        </p:txBody>
      </p:sp>
      <p:sp>
        <p:nvSpPr>
          <p:cNvPr id="19" name="object 19"/>
          <p:cNvSpPr/>
          <p:nvPr/>
        </p:nvSpPr>
        <p:spPr>
          <a:xfrm>
            <a:off x="613829" y="1224465"/>
            <a:ext cx="9465742" cy="64203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1302525" y="2082188"/>
            <a:ext cx="7261225" cy="873125"/>
          </a:xfrm>
          <a:prstGeom prst="rect">
            <a:avLst/>
          </a:prstGeom>
        </p:spPr>
        <p:txBody>
          <a:bodyPr vert="horz" wrap="square" lIns="0" tIns="33655" rIns="0" bIns="0" rtlCol="0">
            <a:spAutoFit/>
          </a:bodyPr>
          <a:lstStyle/>
          <a:p>
            <a:pPr marL="50800" marR="17780">
              <a:lnSpc>
                <a:spcPts val="1839"/>
              </a:lnSpc>
              <a:spcBef>
                <a:spcPts val="265"/>
              </a:spcBef>
            </a:pPr>
            <a:r>
              <a:rPr sz="1600" spc="15" dirty="0">
                <a:latin typeface="URW Gothic"/>
                <a:cs typeface="URW Gothic"/>
              </a:rPr>
              <a:t>In order to </a:t>
            </a:r>
            <a:r>
              <a:rPr sz="1600" spc="25" dirty="0">
                <a:latin typeface="URW Gothic"/>
                <a:cs typeface="URW Gothic"/>
              </a:rPr>
              <a:t>apply </a:t>
            </a:r>
            <a:r>
              <a:rPr sz="1600" spc="15" dirty="0">
                <a:latin typeface="URW Gothic"/>
                <a:cs typeface="URW Gothic"/>
              </a:rPr>
              <a:t>the </a:t>
            </a:r>
            <a:r>
              <a:rPr sz="1600" spc="15" dirty="0">
                <a:solidFill>
                  <a:srgbClr val="0000FF"/>
                </a:solidFill>
                <a:latin typeface="URW Gothic"/>
                <a:cs typeface="URW Gothic"/>
              </a:rPr>
              <a:t>RLS </a:t>
            </a:r>
            <a:r>
              <a:rPr sz="1600" spc="10" dirty="0">
                <a:solidFill>
                  <a:srgbClr val="0000FF"/>
                </a:solidFill>
                <a:latin typeface="URW Gothic"/>
                <a:cs typeface="URW Gothic"/>
              </a:rPr>
              <a:t>formulas, </a:t>
            </a:r>
            <a:r>
              <a:rPr sz="1600" spc="10" dirty="0">
                <a:latin typeface="URW Gothic"/>
                <a:cs typeface="URW Gothic"/>
              </a:rPr>
              <a:t>reformulate </a:t>
            </a:r>
            <a:r>
              <a:rPr sz="1600" spc="15" dirty="0">
                <a:latin typeface="URW Gothic"/>
                <a:cs typeface="URW Gothic"/>
              </a:rPr>
              <a:t>the </a:t>
            </a:r>
            <a:r>
              <a:rPr sz="1600" spc="20" dirty="0">
                <a:latin typeface="URW Gothic"/>
                <a:cs typeface="URW Gothic"/>
              </a:rPr>
              <a:t>dynamic system </a:t>
            </a:r>
            <a:r>
              <a:rPr sz="1600" spc="15" dirty="0">
                <a:latin typeface="URW Gothic"/>
                <a:cs typeface="URW Gothic"/>
              </a:rPr>
              <a:t>as </a:t>
            </a:r>
            <a:r>
              <a:rPr sz="1600" spc="25" dirty="0">
                <a:latin typeface="URW Gothic"/>
                <a:cs typeface="URW Gothic"/>
              </a:rPr>
              <a:t>a  </a:t>
            </a:r>
            <a:r>
              <a:rPr sz="1600" spc="15" dirty="0">
                <a:latin typeface="URW Gothic"/>
                <a:cs typeface="URW Gothic"/>
              </a:rPr>
              <a:t>stochastic recursive </a:t>
            </a:r>
            <a:r>
              <a:rPr sz="1600" spc="20" dirty="0">
                <a:latin typeface="URW Gothic"/>
                <a:cs typeface="URW Gothic"/>
              </a:rPr>
              <a:t>algorithm. Agents </a:t>
            </a:r>
            <a:r>
              <a:rPr sz="1600" spc="15" dirty="0">
                <a:latin typeface="URW Gothic"/>
                <a:cs typeface="URW Gothic"/>
              </a:rPr>
              <a:t>behave as</a:t>
            </a:r>
            <a:r>
              <a:rPr sz="1600" spc="85" dirty="0">
                <a:latin typeface="URW Gothic"/>
                <a:cs typeface="URW Gothic"/>
              </a:rPr>
              <a:t> </a:t>
            </a:r>
            <a:r>
              <a:rPr sz="1600" spc="20" dirty="0">
                <a:latin typeface="URW Gothic"/>
                <a:cs typeface="URW Gothic"/>
              </a:rPr>
              <a:t>econometricians:</a:t>
            </a:r>
            <a:endParaRPr sz="1600">
              <a:latin typeface="URW Gothic"/>
              <a:cs typeface="URW Gothic"/>
            </a:endParaRPr>
          </a:p>
          <a:p>
            <a:pPr marL="218440" indent="-168275">
              <a:lnSpc>
                <a:spcPct val="100000"/>
              </a:lnSpc>
              <a:spcBef>
                <a:spcPts val="900"/>
              </a:spcBef>
              <a:buFont typeface="DejaVu Sans"/>
              <a:buChar char="•"/>
              <a:tabLst>
                <a:tab pos="219075" algn="l"/>
              </a:tabLst>
            </a:pPr>
            <a:r>
              <a:rPr sz="1600" spc="20" dirty="0">
                <a:latin typeface="URW Gothic"/>
                <a:cs typeface="URW Gothic"/>
              </a:rPr>
              <a:t>Model </a:t>
            </a:r>
            <a:r>
              <a:rPr sz="1600" spc="15" dirty="0">
                <a:latin typeface="URW Gothic"/>
                <a:cs typeface="URW Gothic"/>
              </a:rPr>
              <a:t>economy: </a:t>
            </a:r>
            <a:r>
              <a:rPr sz="1600" i="1" spc="10" dirty="0">
                <a:latin typeface="URW Gothic"/>
                <a:cs typeface="URW Gothic"/>
              </a:rPr>
              <a:t>y</a:t>
            </a:r>
            <a:r>
              <a:rPr sz="1800" i="1" spc="15" baseline="-16203" dirty="0">
                <a:latin typeface="URW Gothic"/>
                <a:cs typeface="URW Gothic"/>
              </a:rPr>
              <a:t>i </a:t>
            </a:r>
            <a:r>
              <a:rPr sz="1600" spc="145" dirty="0">
                <a:latin typeface="DejaVu Sans Condensed"/>
                <a:cs typeface="DejaVu Sans Condensed"/>
              </a:rPr>
              <a:t>= </a:t>
            </a:r>
            <a:r>
              <a:rPr sz="1600" i="1" spc="-100" dirty="0">
                <a:solidFill>
                  <a:srgbClr val="03BF3D"/>
                </a:solidFill>
                <a:latin typeface="DejaVu Sans"/>
                <a:cs typeface="DejaVu Sans"/>
              </a:rPr>
              <a:t>6</a:t>
            </a:r>
            <a:r>
              <a:rPr sz="1800" i="1" spc="-150" baseline="32407" dirty="0">
                <a:solidFill>
                  <a:srgbClr val="03BF3D"/>
                </a:solidFill>
                <a:latin typeface="DejaVu Sans"/>
                <a:cs typeface="DejaVu Sans"/>
              </a:rPr>
              <a:t>0</a:t>
            </a:r>
            <a:r>
              <a:rPr sz="1600" i="1" spc="-100" dirty="0">
                <a:latin typeface="URW Gothic"/>
                <a:cs typeface="URW Gothic"/>
              </a:rPr>
              <a:t>x</a:t>
            </a:r>
            <a:r>
              <a:rPr sz="1800" i="1" spc="-150" baseline="-16203" dirty="0">
                <a:latin typeface="URW Gothic"/>
                <a:cs typeface="URW Gothic"/>
              </a:rPr>
              <a:t>i </a:t>
            </a:r>
            <a:r>
              <a:rPr sz="1600" spc="145" dirty="0">
                <a:latin typeface="DejaVu Sans Condensed"/>
                <a:cs typeface="DejaVu Sans Condensed"/>
              </a:rPr>
              <a:t>+</a:t>
            </a:r>
            <a:r>
              <a:rPr sz="1600" spc="-160" dirty="0">
                <a:latin typeface="DejaVu Sans Condensed"/>
                <a:cs typeface="DejaVu Sans Condensed"/>
              </a:rPr>
              <a:t> </a:t>
            </a:r>
            <a:r>
              <a:rPr sz="1600" i="1" spc="10" dirty="0">
                <a:latin typeface="URW Gothic"/>
                <a:cs typeface="URW Gothic"/>
              </a:rPr>
              <a:t>e</a:t>
            </a:r>
            <a:r>
              <a:rPr sz="1800" i="1" spc="15" baseline="-16203" dirty="0">
                <a:latin typeface="URW Gothic"/>
                <a:cs typeface="URW Gothic"/>
              </a:rPr>
              <a:t>i</a:t>
            </a:r>
            <a:endParaRPr sz="1800" baseline="-16203">
              <a:latin typeface="URW Gothic"/>
              <a:cs typeface="URW Gothic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4022467" y="3124608"/>
            <a:ext cx="92075" cy="2127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200" i="1" spc="10" dirty="0">
                <a:latin typeface="URW Gothic"/>
                <a:cs typeface="URW Gothic"/>
              </a:rPr>
              <a:t>T</a:t>
            </a:r>
            <a:endParaRPr sz="1200">
              <a:latin typeface="URW Gothic"/>
              <a:cs typeface="URW Gothic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3906270" y="3135004"/>
            <a:ext cx="332105" cy="27495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600" spc="-185" dirty="0">
                <a:latin typeface="DejaVu Sans"/>
                <a:cs typeface="DejaVu Sans"/>
              </a:rPr>
              <a:t>X</a:t>
            </a:r>
            <a:endParaRPr sz="1600">
              <a:latin typeface="DejaVu Sans"/>
              <a:cs typeface="DejaVu Sans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3937029" y="3649946"/>
            <a:ext cx="1656080" cy="2127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  <a:tabLst>
                <a:tab pos="1384935" algn="l"/>
              </a:tabLst>
            </a:pPr>
            <a:r>
              <a:rPr sz="1200" i="1" spc="90" dirty="0">
                <a:latin typeface="URW Gothic"/>
                <a:cs typeface="URW Gothic"/>
              </a:rPr>
              <a:t>i</a:t>
            </a:r>
            <a:r>
              <a:rPr sz="1200" spc="105" dirty="0">
                <a:latin typeface="DejaVu Sans Condensed"/>
                <a:cs typeface="DejaVu Sans Condensed"/>
              </a:rPr>
              <a:t>=</a:t>
            </a:r>
            <a:r>
              <a:rPr sz="1200" spc="15" dirty="0">
                <a:latin typeface="URW Gothic"/>
                <a:cs typeface="URW Gothic"/>
              </a:rPr>
              <a:t>1</a:t>
            </a:r>
            <a:r>
              <a:rPr sz="1200" dirty="0">
                <a:latin typeface="URW Gothic"/>
                <a:cs typeface="URW Gothic"/>
              </a:rPr>
              <a:t>	</a:t>
            </a:r>
            <a:r>
              <a:rPr sz="1200" i="1" spc="90" dirty="0">
                <a:latin typeface="URW Gothic"/>
                <a:cs typeface="URW Gothic"/>
              </a:rPr>
              <a:t>i</a:t>
            </a:r>
            <a:r>
              <a:rPr sz="1200" spc="105" dirty="0">
                <a:latin typeface="DejaVu Sans Condensed"/>
                <a:cs typeface="DejaVu Sans Condensed"/>
              </a:rPr>
              <a:t>=</a:t>
            </a:r>
            <a:r>
              <a:rPr sz="1200" spc="15" dirty="0">
                <a:latin typeface="URW Gothic"/>
                <a:cs typeface="URW Gothic"/>
              </a:rPr>
              <a:t>1</a:t>
            </a:r>
            <a:endParaRPr sz="1200">
              <a:latin typeface="URW Gothic"/>
              <a:cs typeface="URW Gothic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4799087" y="3022525"/>
            <a:ext cx="262255" cy="2127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200" i="1" spc="-20" dirty="0">
                <a:latin typeface="DejaVu Sans"/>
                <a:cs typeface="DejaVu Sans"/>
              </a:rPr>
              <a:t>—</a:t>
            </a:r>
            <a:r>
              <a:rPr sz="1200" spc="15" dirty="0">
                <a:latin typeface="URW Gothic"/>
                <a:cs typeface="URW Gothic"/>
              </a:rPr>
              <a:t>1</a:t>
            </a:r>
            <a:endParaRPr sz="1200">
              <a:latin typeface="URW Gothic"/>
              <a:cs typeface="URW Gothic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4236818" y="3289916"/>
            <a:ext cx="1092835" cy="27495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  <a:tabLst>
                <a:tab pos="861060" algn="l"/>
              </a:tabLst>
            </a:pPr>
            <a:r>
              <a:rPr sz="2400" i="1" spc="7" baseline="-12152" dirty="0">
                <a:latin typeface="URW Gothic"/>
                <a:cs typeface="URW Gothic"/>
              </a:rPr>
              <a:t>x</a:t>
            </a:r>
            <a:r>
              <a:rPr sz="1800" i="1" spc="7" baseline="-32407" dirty="0">
                <a:latin typeface="URW Gothic"/>
                <a:cs typeface="URW Gothic"/>
              </a:rPr>
              <a:t>i</a:t>
            </a:r>
            <a:r>
              <a:rPr sz="1800" i="1" spc="-217" baseline="-32407" dirty="0">
                <a:latin typeface="URW Gothic"/>
                <a:cs typeface="URW Gothic"/>
              </a:rPr>
              <a:t> </a:t>
            </a:r>
            <a:r>
              <a:rPr sz="2400" i="1" spc="-202" baseline="-12152" dirty="0">
                <a:latin typeface="URW Gothic"/>
                <a:cs typeface="URW Gothic"/>
              </a:rPr>
              <a:t>x</a:t>
            </a:r>
            <a:r>
              <a:rPr sz="1800" i="1" spc="-202" baseline="-39351" dirty="0">
                <a:latin typeface="URW Gothic"/>
                <a:cs typeface="URW Gothic"/>
              </a:rPr>
              <a:t>i</a:t>
            </a:r>
            <a:r>
              <a:rPr sz="1800" i="1" spc="-202" baseline="16203" dirty="0">
                <a:latin typeface="DejaVu Sans"/>
                <a:cs typeface="DejaVu Sans"/>
              </a:rPr>
              <a:t>0</a:t>
            </a:r>
            <a:r>
              <a:rPr sz="1800" i="1" spc="-419" baseline="16203" dirty="0">
                <a:latin typeface="DejaVu Sans"/>
                <a:cs typeface="DejaVu Sans"/>
              </a:rPr>
              <a:t> </a:t>
            </a:r>
            <a:r>
              <a:rPr sz="1600" spc="425" dirty="0">
                <a:latin typeface="DejaVu Sans"/>
                <a:cs typeface="DejaVu Sans"/>
              </a:rPr>
              <a:t>A	</a:t>
            </a:r>
            <a:r>
              <a:rPr sz="1600" spc="-80" dirty="0">
                <a:latin typeface="DejaVu Sans"/>
                <a:cs typeface="DejaVu Sans"/>
              </a:rPr>
              <a:t>@</a:t>
            </a:r>
            <a:endParaRPr sz="1600">
              <a:latin typeface="DejaVu Sans"/>
              <a:cs typeface="DejaVu Sans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5394994" y="3124608"/>
            <a:ext cx="92075" cy="2127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200" i="1" spc="10" dirty="0">
                <a:latin typeface="URW Gothic"/>
                <a:cs typeface="URW Gothic"/>
              </a:rPr>
              <a:t>T</a:t>
            </a:r>
            <a:endParaRPr sz="1200">
              <a:latin typeface="URW Gothic"/>
              <a:cs typeface="URW Gothic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5278771" y="3135004"/>
            <a:ext cx="332105" cy="27495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600" spc="-185" dirty="0">
                <a:latin typeface="DejaVu Sans"/>
                <a:cs typeface="DejaVu Sans"/>
              </a:rPr>
              <a:t>X</a:t>
            </a:r>
            <a:endParaRPr sz="1600">
              <a:latin typeface="DejaVu Sans"/>
              <a:cs typeface="DejaVu Sans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5734506" y="3429293"/>
            <a:ext cx="223520" cy="2127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  <a:tabLst>
                <a:tab pos="179070" algn="l"/>
              </a:tabLst>
            </a:pPr>
            <a:r>
              <a:rPr sz="1200" i="1" spc="5" dirty="0">
                <a:latin typeface="URW Gothic"/>
                <a:cs typeface="URW Gothic"/>
              </a:rPr>
              <a:t>i	i</a:t>
            </a:r>
            <a:endParaRPr sz="1200">
              <a:latin typeface="URW Gothic"/>
              <a:cs typeface="URW Gothic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3712957" y="2915629"/>
            <a:ext cx="2462530" cy="27495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  <a:tabLst>
                <a:tab pos="904875" algn="l"/>
                <a:tab pos="1384935" algn="l"/>
                <a:tab pos="2256155" algn="l"/>
              </a:tabLst>
            </a:pPr>
            <a:r>
              <a:rPr sz="1600" spc="500" dirty="0">
                <a:latin typeface="DejaVu Sans"/>
                <a:cs typeface="DejaVu Sans"/>
              </a:rPr>
              <a:t>0	1	0	1</a:t>
            </a:r>
            <a:endParaRPr sz="1600">
              <a:latin typeface="DejaVu Sans"/>
              <a:cs typeface="DejaVu Sans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5956621" y="3289916"/>
            <a:ext cx="219075" cy="27495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600" spc="425" dirty="0">
                <a:latin typeface="DejaVu Sans"/>
                <a:cs typeface="DejaVu Sans"/>
              </a:rPr>
              <a:t>A</a:t>
            </a:r>
            <a:endParaRPr sz="1600">
              <a:latin typeface="DejaVu Sans"/>
              <a:cs typeface="DejaVu Sans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1854160" y="3332518"/>
            <a:ext cx="6221730" cy="27495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218440" indent="-168275">
              <a:lnSpc>
                <a:spcPct val="100000"/>
              </a:lnSpc>
              <a:spcBef>
                <a:spcPts val="135"/>
              </a:spcBef>
              <a:buFont typeface="DejaVu Sans"/>
              <a:buChar char="•"/>
              <a:tabLst>
                <a:tab pos="219075" algn="l"/>
                <a:tab pos="3792854" algn="l"/>
                <a:tab pos="4344670" algn="l"/>
              </a:tabLst>
            </a:pPr>
            <a:r>
              <a:rPr sz="1600" spc="15" dirty="0">
                <a:latin typeface="URW Gothic"/>
                <a:cs typeface="URW Gothic"/>
              </a:rPr>
              <a:t>LS </a:t>
            </a:r>
            <a:r>
              <a:rPr sz="1600" spc="10" dirty="0">
                <a:latin typeface="URW Gothic"/>
                <a:cs typeface="URW Gothic"/>
              </a:rPr>
              <a:t>estimate: </a:t>
            </a:r>
            <a:r>
              <a:rPr sz="1600" i="1" spc="-250" dirty="0">
                <a:solidFill>
                  <a:srgbClr val="03BF3D"/>
                </a:solidFill>
                <a:latin typeface="DejaVu Sans"/>
                <a:cs typeface="DejaVu Sans"/>
              </a:rPr>
              <a:t>6 </a:t>
            </a:r>
            <a:r>
              <a:rPr sz="1600" i="1" spc="-90" dirty="0">
                <a:solidFill>
                  <a:srgbClr val="03BF3D"/>
                </a:solidFill>
                <a:latin typeface="DejaVu Sans"/>
                <a:cs typeface="DejaVu Sans"/>
              </a:rPr>
              <a:t> </a:t>
            </a:r>
            <a:r>
              <a:rPr sz="1600" spc="145" dirty="0">
                <a:solidFill>
                  <a:srgbClr val="03BF3D"/>
                </a:solidFill>
                <a:latin typeface="DejaVu Sans Condensed"/>
                <a:cs typeface="DejaVu Sans Condensed"/>
              </a:rPr>
              <a:t>=</a:t>
            </a:r>
            <a:r>
              <a:rPr sz="1600" spc="35" dirty="0">
                <a:solidFill>
                  <a:srgbClr val="03BF3D"/>
                </a:solidFill>
                <a:latin typeface="DejaVu Sans Condensed"/>
                <a:cs typeface="DejaVu Sans Condensed"/>
              </a:rPr>
              <a:t> </a:t>
            </a:r>
            <a:r>
              <a:rPr sz="2400" spc="-120" baseline="12152" dirty="0">
                <a:latin typeface="DejaVu Sans"/>
                <a:cs typeface="DejaVu Sans"/>
              </a:rPr>
              <a:t>@	</a:t>
            </a:r>
            <a:r>
              <a:rPr sz="1600" i="1" spc="15" dirty="0">
                <a:latin typeface="URW Gothic"/>
                <a:cs typeface="URW Gothic"/>
              </a:rPr>
              <a:t>x</a:t>
            </a:r>
            <a:r>
              <a:rPr sz="1600" i="1" spc="-5" dirty="0">
                <a:latin typeface="URW Gothic"/>
                <a:cs typeface="URW Gothic"/>
              </a:rPr>
              <a:t> </a:t>
            </a:r>
            <a:r>
              <a:rPr sz="1600" i="1" spc="15" dirty="0">
                <a:latin typeface="URW Gothic"/>
                <a:cs typeface="URW Gothic"/>
              </a:rPr>
              <a:t>y	</a:t>
            </a:r>
            <a:r>
              <a:rPr sz="1600" i="1" spc="-30" dirty="0">
                <a:latin typeface="DejaVu Sans"/>
                <a:cs typeface="DejaVu Sans"/>
              </a:rPr>
              <a:t>, </a:t>
            </a:r>
            <a:r>
              <a:rPr sz="1600" spc="15" dirty="0">
                <a:latin typeface="URW Gothic"/>
                <a:cs typeface="URW Gothic"/>
              </a:rPr>
              <a:t>replaced </a:t>
            </a:r>
            <a:r>
              <a:rPr sz="1600" spc="5" dirty="0">
                <a:latin typeface="URW Gothic"/>
                <a:cs typeface="URW Gothic"/>
              </a:rPr>
              <a:t>by</a:t>
            </a:r>
            <a:r>
              <a:rPr sz="1600" spc="-250" dirty="0">
                <a:latin typeface="URW Gothic"/>
                <a:cs typeface="URW Gothic"/>
              </a:rPr>
              <a:t> </a:t>
            </a:r>
            <a:r>
              <a:rPr sz="1600" spc="15" dirty="0">
                <a:solidFill>
                  <a:srgbClr val="0000FF"/>
                </a:solidFill>
                <a:latin typeface="URW Gothic"/>
                <a:cs typeface="URW Gothic"/>
              </a:rPr>
              <a:t>RLS.</a:t>
            </a:r>
            <a:endParaRPr sz="1600">
              <a:latin typeface="URW Gothic"/>
              <a:cs typeface="URW Gothic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1789342" y="4409179"/>
            <a:ext cx="1477645" cy="27495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80340" indent="-168275">
              <a:lnSpc>
                <a:spcPct val="100000"/>
              </a:lnSpc>
              <a:spcBef>
                <a:spcPts val="135"/>
              </a:spcBef>
              <a:buClr>
                <a:srgbClr val="000000"/>
              </a:buClr>
              <a:buFont typeface="DejaVu Sans"/>
              <a:buChar char="•"/>
              <a:tabLst>
                <a:tab pos="180975" algn="l"/>
              </a:tabLst>
            </a:pPr>
            <a:r>
              <a:rPr sz="1600" spc="15" dirty="0">
                <a:solidFill>
                  <a:srgbClr val="0000FF"/>
                </a:solidFill>
                <a:latin typeface="URW Gothic"/>
                <a:cs typeface="URW Gothic"/>
              </a:rPr>
              <a:t>RLS</a:t>
            </a:r>
            <a:r>
              <a:rPr sz="1600" spc="-50" dirty="0">
                <a:solidFill>
                  <a:srgbClr val="0000FF"/>
                </a:solidFill>
                <a:latin typeface="URW Gothic"/>
                <a:cs typeface="URW Gothic"/>
              </a:rPr>
              <a:t> </a:t>
            </a:r>
            <a:r>
              <a:rPr sz="1600" spc="10" dirty="0">
                <a:solidFill>
                  <a:srgbClr val="0000FF"/>
                </a:solidFill>
                <a:latin typeface="URW Gothic"/>
                <a:cs typeface="URW Gothic"/>
              </a:rPr>
              <a:t>formulas:</a:t>
            </a:r>
            <a:endParaRPr sz="1600">
              <a:latin typeface="URW Gothic"/>
              <a:cs typeface="URW Gothic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3349678" y="3795793"/>
            <a:ext cx="209550" cy="27495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600" spc="-1025" dirty="0">
                <a:latin typeface="DejaVu Sans"/>
                <a:cs typeface="DejaVu Sans"/>
              </a:rPr>
              <a:t>8</a:t>
            </a:r>
            <a:endParaRPr sz="1600">
              <a:latin typeface="DejaVu Sans"/>
              <a:cs typeface="DejaVu Sans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3349678" y="3982923"/>
            <a:ext cx="222250" cy="27495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600" spc="200" dirty="0">
                <a:latin typeface="DejaVu Sans"/>
                <a:cs typeface="DejaVu Sans"/>
              </a:rPr>
              <a:t>&gt;</a:t>
            </a:r>
            <a:endParaRPr sz="1600">
              <a:latin typeface="DejaVu Sans"/>
              <a:cs typeface="DejaVu Sans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3324278" y="4107677"/>
            <a:ext cx="273050" cy="27495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1600" spc="-575" dirty="0">
                <a:latin typeface="DejaVu Sans"/>
                <a:cs typeface="DejaVu Sans"/>
              </a:rPr>
              <a:t>&gt;</a:t>
            </a:r>
            <a:r>
              <a:rPr sz="2400" spc="-862" baseline="-17361" dirty="0">
                <a:latin typeface="DejaVu Sans"/>
                <a:cs typeface="DejaVu Sans"/>
              </a:rPr>
              <a:t>&lt;</a:t>
            </a:r>
            <a:endParaRPr sz="2400" baseline="-17361">
              <a:latin typeface="DejaVu Sans"/>
              <a:cs typeface="DejaVu Sans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3349678" y="4606719"/>
            <a:ext cx="222250" cy="27495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600" spc="200" dirty="0">
                <a:latin typeface="DejaVu Sans"/>
                <a:cs typeface="DejaVu Sans"/>
              </a:rPr>
              <a:t>&gt;</a:t>
            </a:r>
            <a:endParaRPr sz="1600">
              <a:latin typeface="DejaVu Sans"/>
              <a:cs typeface="DejaVu Sans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3349678" y="4669096"/>
            <a:ext cx="209550" cy="27495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600" spc="-1350" dirty="0">
                <a:latin typeface="DejaVu Sans"/>
                <a:cs typeface="DejaVu Sans"/>
              </a:rPr>
              <a:t>&gt;</a:t>
            </a:r>
            <a:endParaRPr sz="1600">
              <a:latin typeface="DejaVu Sans"/>
              <a:cs typeface="DejaVu Sans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3349678" y="4731473"/>
            <a:ext cx="222250" cy="27495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600" spc="1005" dirty="0">
                <a:latin typeface="DejaVu Sans"/>
                <a:cs typeface="DejaVu Sans"/>
              </a:rPr>
              <a:t>:</a:t>
            </a:r>
            <a:endParaRPr sz="1600">
              <a:latin typeface="DejaVu Sans"/>
              <a:cs typeface="DejaVu Sans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3546044" y="4018469"/>
            <a:ext cx="1393825" cy="2127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200" dirty="0">
                <a:solidFill>
                  <a:srgbClr val="03BF3D"/>
                </a:solidFill>
                <a:latin typeface="URW Gothic"/>
                <a:cs typeface="URW Gothic"/>
              </a:rPr>
              <a:t>Coefficient</a:t>
            </a:r>
            <a:r>
              <a:rPr sz="1200" spc="-20" dirty="0">
                <a:solidFill>
                  <a:srgbClr val="03BF3D"/>
                </a:solidFill>
                <a:latin typeface="URW Gothic"/>
                <a:cs typeface="URW Gothic"/>
              </a:rPr>
              <a:t> </a:t>
            </a:r>
            <a:r>
              <a:rPr sz="1200" spc="-10" dirty="0">
                <a:solidFill>
                  <a:srgbClr val="03BF3D"/>
                </a:solidFill>
                <a:latin typeface="URW Gothic"/>
                <a:cs typeface="URW Gothic"/>
              </a:rPr>
              <a:t>Vector</a:t>
            </a:r>
            <a:endParaRPr sz="1200">
              <a:latin typeface="URW Gothic"/>
              <a:cs typeface="URW Gothic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4017703" y="4080885"/>
            <a:ext cx="450850" cy="27495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1600" spc="-375" dirty="0">
                <a:solidFill>
                  <a:srgbClr val="03BF3D"/>
                </a:solidFill>
                <a:latin typeface="DejaVu Sans"/>
                <a:cs typeface="DejaVu Sans"/>
              </a:rPr>
              <a:t>z}</a:t>
            </a:r>
            <a:r>
              <a:rPr sz="2400" i="1" spc="-562" baseline="-57291" dirty="0">
                <a:solidFill>
                  <a:srgbClr val="03BF3D"/>
                </a:solidFill>
                <a:latin typeface="DejaVu Sans"/>
                <a:cs typeface="DejaVu Sans"/>
              </a:rPr>
              <a:t>6</a:t>
            </a:r>
            <a:r>
              <a:rPr sz="1600" spc="-375" dirty="0">
                <a:solidFill>
                  <a:srgbClr val="03BF3D"/>
                </a:solidFill>
                <a:latin typeface="DejaVu Sans"/>
                <a:cs typeface="DejaVu Sans"/>
              </a:rPr>
              <a:t>|</a:t>
            </a:r>
            <a:r>
              <a:rPr sz="1800" i="1" spc="-562" baseline="-92592" dirty="0">
                <a:solidFill>
                  <a:srgbClr val="03BF3D"/>
                </a:solidFill>
                <a:latin typeface="URW Gothic"/>
                <a:cs typeface="URW Gothic"/>
              </a:rPr>
              <a:t>t</a:t>
            </a:r>
            <a:r>
              <a:rPr sz="1800" i="1" spc="-195" baseline="-92592" dirty="0">
                <a:solidFill>
                  <a:srgbClr val="03BF3D"/>
                </a:solidFill>
                <a:latin typeface="URW Gothic"/>
                <a:cs typeface="URW Gothic"/>
              </a:rPr>
              <a:t> </a:t>
            </a:r>
            <a:r>
              <a:rPr sz="1600" spc="-285" dirty="0">
                <a:solidFill>
                  <a:srgbClr val="03BF3D"/>
                </a:solidFill>
                <a:latin typeface="DejaVu Sans"/>
                <a:cs typeface="DejaVu Sans"/>
              </a:rPr>
              <a:t>{</a:t>
            </a:r>
            <a:endParaRPr sz="1600">
              <a:latin typeface="DejaVu Sans"/>
              <a:cs typeface="DejaVu Sans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4950409" y="4287947"/>
            <a:ext cx="944880" cy="27495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1600" spc="145" dirty="0">
                <a:latin typeface="DejaVu Sans Condensed"/>
                <a:cs typeface="DejaVu Sans Condensed"/>
              </a:rPr>
              <a:t>= </a:t>
            </a:r>
            <a:r>
              <a:rPr sz="1600" i="1" spc="-35" dirty="0">
                <a:latin typeface="DejaVu Sans"/>
                <a:cs typeface="DejaVu Sans"/>
              </a:rPr>
              <a:t>6</a:t>
            </a:r>
            <a:r>
              <a:rPr sz="1800" i="1" spc="-52" baseline="-16203" dirty="0">
                <a:latin typeface="URW Gothic"/>
                <a:cs typeface="URW Gothic"/>
              </a:rPr>
              <a:t>t</a:t>
            </a:r>
            <a:r>
              <a:rPr sz="1800" i="1" spc="-52" baseline="-16203" dirty="0">
                <a:latin typeface="DejaVu Sans"/>
                <a:cs typeface="DejaVu Sans"/>
              </a:rPr>
              <a:t>—</a:t>
            </a:r>
            <a:r>
              <a:rPr sz="1800" spc="-52" baseline="-16203" dirty="0">
                <a:latin typeface="URW Gothic"/>
                <a:cs typeface="URW Gothic"/>
              </a:rPr>
              <a:t>1 </a:t>
            </a:r>
            <a:r>
              <a:rPr sz="1600" spc="145" dirty="0">
                <a:latin typeface="DejaVu Sans Condensed"/>
                <a:cs typeface="DejaVu Sans Condensed"/>
              </a:rPr>
              <a:t>+</a:t>
            </a:r>
            <a:endParaRPr sz="1600">
              <a:latin typeface="DejaVu Sans Condensed"/>
              <a:cs typeface="DejaVu Sans Condensed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6323145" y="4287947"/>
            <a:ext cx="243204" cy="27495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1600" i="1" spc="10" dirty="0">
                <a:solidFill>
                  <a:srgbClr val="008C8C"/>
                </a:solidFill>
                <a:latin typeface="DejaVu Sans"/>
                <a:cs typeface="DejaVu Sans"/>
              </a:rPr>
              <a:t>ç</a:t>
            </a:r>
            <a:r>
              <a:rPr sz="1800" i="1" spc="15" baseline="-16203" dirty="0">
                <a:solidFill>
                  <a:srgbClr val="008C8C"/>
                </a:solidFill>
                <a:latin typeface="URW Gothic"/>
                <a:cs typeface="URW Gothic"/>
              </a:rPr>
              <a:t>t</a:t>
            </a:r>
            <a:endParaRPr sz="1800" baseline="-16203">
              <a:latin typeface="URW Gothic"/>
              <a:cs typeface="URW Gothic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6258436" y="4423475"/>
            <a:ext cx="400050" cy="27495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600" spc="-120" dirty="0">
                <a:latin typeface="DejaVu Sans"/>
                <a:cs typeface="DejaVu Sans"/>
              </a:rPr>
              <a:t>|{z}</a:t>
            </a:r>
            <a:endParaRPr sz="1600">
              <a:latin typeface="DejaVu Sans"/>
              <a:cs typeface="DejaVu Sans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5893618" y="4671300"/>
            <a:ext cx="1129665" cy="2127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200" spc="15" dirty="0">
                <a:solidFill>
                  <a:srgbClr val="008C8C"/>
                </a:solidFill>
                <a:latin typeface="URW Gothic"/>
                <a:cs typeface="URW Gothic"/>
              </a:rPr>
              <a:t>Constant</a:t>
            </a:r>
            <a:r>
              <a:rPr sz="1200" spc="-65" dirty="0">
                <a:solidFill>
                  <a:srgbClr val="008C8C"/>
                </a:solidFill>
                <a:latin typeface="URW Gothic"/>
                <a:cs typeface="URW Gothic"/>
              </a:rPr>
              <a:t> </a:t>
            </a:r>
            <a:r>
              <a:rPr sz="1200" spc="15" dirty="0">
                <a:solidFill>
                  <a:srgbClr val="008C8C"/>
                </a:solidFill>
                <a:latin typeface="URW Gothic"/>
                <a:cs typeface="URW Gothic"/>
              </a:rPr>
              <a:t>Gain</a:t>
            </a:r>
            <a:endParaRPr sz="1200">
              <a:latin typeface="URW Gothic"/>
              <a:cs typeface="URW Gothic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7034352" y="3953170"/>
            <a:ext cx="1169035" cy="2127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200" spc="15" dirty="0">
                <a:solidFill>
                  <a:srgbClr val="BDB86B"/>
                </a:solidFill>
                <a:latin typeface="URW Gothic"/>
                <a:cs typeface="URW Gothic"/>
              </a:rPr>
              <a:t>Moment</a:t>
            </a:r>
            <a:r>
              <a:rPr sz="1200" spc="-45" dirty="0">
                <a:solidFill>
                  <a:srgbClr val="BDB86B"/>
                </a:solidFill>
                <a:latin typeface="URW Gothic"/>
                <a:cs typeface="URW Gothic"/>
              </a:rPr>
              <a:t> </a:t>
            </a:r>
            <a:r>
              <a:rPr sz="1200" spc="15" dirty="0">
                <a:solidFill>
                  <a:srgbClr val="BDB86B"/>
                </a:solidFill>
                <a:latin typeface="URW Gothic"/>
                <a:cs typeface="URW Gothic"/>
              </a:rPr>
              <a:t>Matrix</a:t>
            </a:r>
            <a:endParaRPr sz="1200">
              <a:latin typeface="URW Gothic"/>
              <a:cs typeface="URW Gothic"/>
            </a:endParaRPr>
          </a:p>
        </p:txBody>
      </p:sp>
      <p:sp>
        <p:nvSpPr>
          <p:cNvPr id="46" name="object 46"/>
          <p:cNvSpPr/>
          <p:nvPr/>
        </p:nvSpPr>
        <p:spPr>
          <a:xfrm>
            <a:off x="7521409" y="4208153"/>
            <a:ext cx="0" cy="28575"/>
          </a:xfrm>
          <a:custGeom>
            <a:avLst/>
            <a:gdLst/>
            <a:ahLst/>
            <a:cxnLst/>
            <a:rect l="l" t="t" r="r" b="b"/>
            <a:pathLst>
              <a:path h="28575">
                <a:moveTo>
                  <a:pt x="0" y="28070"/>
                </a:moveTo>
                <a:lnTo>
                  <a:pt x="0" y="0"/>
                </a:lnTo>
              </a:path>
            </a:pathLst>
          </a:custGeom>
          <a:ln w="7252">
            <a:solidFill>
              <a:srgbClr val="BDB86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7715783" y="4208153"/>
            <a:ext cx="0" cy="28575"/>
          </a:xfrm>
          <a:custGeom>
            <a:avLst/>
            <a:gdLst/>
            <a:ahLst/>
            <a:cxnLst/>
            <a:rect l="l" t="t" r="r" b="b"/>
            <a:pathLst>
              <a:path h="28575">
                <a:moveTo>
                  <a:pt x="0" y="28070"/>
                </a:moveTo>
                <a:lnTo>
                  <a:pt x="0" y="0"/>
                </a:lnTo>
              </a:path>
            </a:pathLst>
          </a:custGeom>
          <a:ln w="7252">
            <a:solidFill>
              <a:srgbClr val="BDB86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 txBox="1"/>
          <p:nvPr/>
        </p:nvSpPr>
        <p:spPr>
          <a:xfrm>
            <a:off x="7386109" y="4015612"/>
            <a:ext cx="465455" cy="27495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1600" spc="-455" dirty="0">
                <a:solidFill>
                  <a:srgbClr val="BDB86B"/>
                </a:solidFill>
                <a:latin typeface="DejaVu Sans"/>
                <a:cs typeface="DejaVu Sans"/>
              </a:rPr>
              <a:t>z</a:t>
            </a:r>
            <a:r>
              <a:rPr sz="2400" i="1" spc="-682" baseline="-74652" dirty="0">
                <a:solidFill>
                  <a:srgbClr val="BDB86B"/>
                </a:solidFill>
                <a:latin typeface="URW Gothic"/>
                <a:cs typeface="URW Gothic"/>
              </a:rPr>
              <a:t>R</a:t>
            </a:r>
            <a:r>
              <a:rPr sz="1600" spc="-455" dirty="0">
                <a:solidFill>
                  <a:srgbClr val="BDB86B"/>
                </a:solidFill>
                <a:latin typeface="DejaVu Sans"/>
                <a:cs typeface="DejaVu Sans"/>
              </a:rPr>
              <a:t>}</a:t>
            </a:r>
            <a:r>
              <a:rPr sz="1800" i="1" spc="-682" baseline="-129629" dirty="0">
                <a:solidFill>
                  <a:srgbClr val="BDB86B"/>
                </a:solidFill>
                <a:latin typeface="URW Gothic"/>
                <a:cs typeface="URW Gothic"/>
              </a:rPr>
              <a:t>t</a:t>
            </a:r>
            <a:r>
              <a:rPr sz="1800" i="1" spc="-682" baseline="-64814" dirty="0">
                <a:solidFill>
                  <a:srgbClr val="BDB86B"/>
                </a:solidFill>
                <a:latin typeface="DejaVu Sans"/>
                <a:cs typeface="DejaVu Sans"/>
              </a:rPr>
              <a:t>—</a:t>
            </a:r>
            <a:r>
              <a:rPr sz="1600" spc="-455" dirty="0">
                <a:solidFill>
                  <a:srgbClr val="BDB86B"/>
                </a:solidFill>
                <a:latin typeface="DejaVu Sans"/>
                <a:cs typeface="DejaVu Sans"/>
              </a:rPr>
              <a:t>|</a:t>
            </a:r>
            <a:r>
              <a:rPr sz="1800" spc="-682" baseline="-64814" dirty="0">
                <a:solidFill>
                  <a:srgbClr val="BDB86B"/>
                </a:solidFill>
                <a:latin typeface="URW Gothic"/>
                <a:cs typeface="URW Gothic"/>
              </a:rPr>
              <a:t>1</a:t>
            </a:r>
            <a:r>
              <a:rPr sz="1600" spc="-455" dirty="0">
                <a:solidFill>
                  <a:srgbClr val="BDB86B"/>
                </a:solidFill>
                <a:latin typeface="DejaVu Sans"/>
                <a:cs typeface="DejaVu Sans"/>
              </a:rPr>
              <a:t>{</a:t>
            </a:r>
            <a:endParaRPr sz="1600">
              <a:latin typeface="DejaVu Sans"/>
              <a:cs typeface="DejaVu Sans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8214243" y="4287947"/>
            <a:ext cx="455295" cy="27495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  <a:tabLst>
                <a:tab pos="330200" algn="l"/>
              </a:tabLst>
            </a:pPr>
            <a:r>
              <a:rPr sz="1600" i="1" spc="15" dirty="0">
                <a:latin typeface="URW Gothic"/>
                <a:cs typeface="URW Gothic"/>
              </a:rPr>
              <a:t>x	</a:t>
            </a:r>
            <a:r>
              <a:rPr sz="1600" i="1" spc="15" dirty="0">
                <a:solidFill>
                  <a:srgbClr val="FF8C00"/>
                </a:solidFill>
                <a:latin typeface="URW Gothic"/>
                <a:cs typeface="URW Gothic"/>
              </a:rPr>
              <a:t>y</a:t>
            </a:r>
            <a:endParaRPr sz="1600">
              <a:latin typeface="URW Gothic"/>
              <a:cs typeface="URW Gothic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8314031" y="4384721"/>
            <a:ext cx="408305" cy="2127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  <a:tabLst>
                <a:tab pos="342265" algn="l"/>
              </a:tabLst>
            </a:pPr>
            <a:r>
              <a:rPr sz="1200" i="1" spc="5" dirty="0">
                <a:latin typeface="URW Gothic"/>
                <a:cs typeface="URW Gothic"/>
              </a:rPr>
              <a:t>t	</a:t>
            </a:r>
            <a:r>
              <a:rPr sz="1200" i="1" spc="5" dirty="0">
                <a:solidFill>
                  <a:srgbClr val="FF8C00"/>
                </a:solidFill>
                <a:latin typeface="URW Gothic"/>
                <a:cs typeface="URW Gothic"/>
              </a:rPr>
              <a:t>t</a:t>
            </a:r>
            <a:endParaRPr sz="1200">
              <a:latin typeface="URW Gothic"/>
              <a:cs typeface="URW Gothic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9112565" y="4253576"/>
            <a:ext cx="82550" cy="2127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200" i="1" spc="-320" dirty="0">
                <a:solidFill>
                  <a:srgbClr val="FF8C00"/>
                </a:solidFill>
                <a:latin typeface="DejaVu Sans"/>
                <a:cs typeface="DejaVu Sans"/>
              </a:rPr>
              <a:t>0</a:t>
            </a:r>
            <a:endParaRPr sz="1200">
              <a:latin typeface="DejaVu Sans"/>
              <a:cs typeface="DejaVu Sans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9093964" y="4407392"/>
            <a:ext cx="66040" cy="2127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200" i="1" spc="-265" dirty="0">
                <a:solidFill>
                  <a:srgbClr val="FF8C00"/>
                </a:solidFill>
                <a:latin typeface="URW Gothic"/>
                <a:cs typeface="URW Gothic"/>
              </a:rPr>
              <a:t>t</a:t>
            </a:r>
            <a:endParaRPr sz="1200">
              <a:latin typeface="URW Gothic"/>
              <a:cs typeface="URW Gothic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8773235" y="4287947"/>
            <a:ext cx="532765" cy="27495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600" i="1" spc="-250" dirty="0">
                <a:solidFill>
                  <a:srgbClr val="FF8C00"/>
                </a:solidFill>
                <a:latin typeface="DejaVu Sans"/>
                <a:cs typeface="DejaVu Sans"/>
              </a:rPr>
              <a:t>— </a:t>
            </a:r>
            <a:r>
              <a:rPr sz="1600" i="1" spc="15" dirty="0">
                <a:solidFill>
                  <a:srgbClr val="FF8C00"/>
                </a:solidFill>
                <a:latin typeface="URW Gothic"/>
                <a:cs typeface="URW Gothic"/>
              </a:rPr>
              <a:t>x</a:t>
            </a:r>
            <a:r>
              <a:rPr sz="1600" i="1" spc="30" dirty="0">
                <a:solidFill>
                  <a:srgbClr val="FF8C00"/>
                </a:solidFill>
                <a:latin typeface="URW Gothic"/>
                <a:cs typeface="URW Gothic"/>
              </a:rPr>
              <a:t> </a:t>
            </a:r>
            <a:r>
              <a:rPr sz="1600" i="1" spc="-250" dirty="0">
                <a:solidFill>
                  <a:srgbClr val="FF8C00"/>
                </a:solidFill>
                <a:latin typeface="DejaVu Sans"/>
                <a:cs typeface="DejaVu Sans"/>
              </a:rPr>
              <a:t>6</a:t>
            </a:r>
            <a:endParaRPr sz="1600">
              <a:latin typeface="DejaVu Sans"/>
              <a:cs typeface="DejaVu Sans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9280338" y="4384721"/>
            <a:ext cx="329565" cy="2127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200" i="1" spc="114" dirty="0">
                <a:solidFill>
                  <a:srgbClr val="FF8C00"/>
                </a:solidFill>
                <a:latin typeface="URW Gothic"/>
                <a:cs typeface="URW Gothic"/>
              </a:rPr>
              <a:t>t</a:t>
            </a:r>
            <a:r>
              <a:rPr sz="1200" i="1" spc="-20" dirty="0">
                <a:solidFill>
                  <a:srgbClr val="FF8C00"/>
                </a:solidFill>
                <a:latin typeface="DejaVu Sans"/>
                <a:cs typeface="DejaVu Sans"/>
              </a:rPr>
              <a:t>—</a:t>
            </a:r>
            <a:r>
              <a:rPr sz="1200" spc="15" dirty="0">
                <a:solidFill>
                  <a:srgbClr val="FF8C00"/>
                </a:solidFill>
                <a:latin typeface="URW Gothic"/>
                <a:cs typeface="URW Gothic"/>
              </a:rPr>
              <a:t>1</a:t>
            </a:r>
            <a:endParaRPr sz="1200">
              <a:latin typeface="URW Gothic"/>
              <a:cs typeface="URW Gothic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8431141" y="4120565"/>
            <a:ext cx="1292860" cy="27495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  <a:tabLst>
                <a:tab pos="1178560" algn="l"/>
              </a:tabLst>
            </a:pPr>
            <a:r>
              <a:rPr sz="1600" spc="285" dirty="0">
                <a:solidFill>
                  <a:srgbClr val="FF8C00"/>
                </a:solidFill>
                <a:latin typeface="DejaVu Sans"/>
                <a:cs typeface="DejaVu Sans"/>
              </a:rPr>
              <a:t>.	</a:t>
            </a:r>
            <a:r>
              <a:rPr sz="1600" spc="-220" dirty="0">
                <a:solidFill>
                  <a:srgbClr val="FF8C00"/>
                </a:solidFill>
                <a:latin typeface="DejaVu Sans"/>
                <a:cs typeface="DejaVu Sans"/>
              </a:rPr>
              <a:t>Σ</a:t>
            </a:r>
            <a:endParaRPr sz="1600">
              <a:latin typeface="DejaVu Sans"/>
              <a:cs typeface="DejaVu Sans"/>
            </a:endParaRPr>
          </a:p>
        </p:txBody>
      </p:sp>
      <p:sp>
        <p:nvSpPr>
          <p:cNvPr id="56" name="object 56"/>
          <p:cNvSpPr/>
          <p:nvPr/>
        </p:nvSpPr>
        <p:spPr>
          <a:xfrm>
            <a:off x="8537435" y="4644017"/>
            <a:ext cx="447040" cy="28575"/>
          </a:xfrm>
          <a:custGeom>
            <a:avLst/>
            <a:gdLst/>
            <a:ahLst/>
            <a:cxnLst/>
            <a:rect l="l" t="t" r="r" b="b"/>
            <a:pathLst>
              <a:path w="447040" h="28575">
                <a:moveTo>
                  <a:pt x="446526" y="0"/>
                </a:moveTo>
                <a:lnTo>
                  <a:pt x="0" y="0"/>
                </a:lnTo>
                <a:lnTo>
                  <a:pt x="0" y="28070"/>
                </a:lnTo>
                <a:lnTo>
                  <a:pt x="446526" y="28070"/>
                </a:lnTo>
                <a:lnTo>
                  <a:pt x="44652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9171076" y="4644017"/>
            <a:ext cx="447040" cy="28575"/>
          </a:xfrm>
          <a:custGeom>
            <a:avLst/>
            <a:gdLst/>
            <a:ahLst/>
            <a:cxnLst/>
            <a:rect l="l" t="t" r="r" b="b"/>
            <a:pathLst>
              <a:path w="447040" h="28575">
                <a:moveTo>
                  <a:pt x="446526" y="0"/>
                </a:moveTo>
                <a:lnTo>
                  <a:pt x="0" y="0"/>
                </a:lnTo>
                <a:lnTo>
                  <a:pt x="0" y="28070"/>
                </a:lnTo>
                <a:lnTo>
                  <a:pt x="446526" y="28070"/>
                </a:lnTo>
                <a:lnTo>
                  <a:pt x="44652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 txBox="1"/>
          <p:nvPr/>
        </p:nvSpPr>
        <p:spPr>
          <a:xfrm>
            <a:off x="8431141" y="4451468"/>
            <a:ext cx="1292860" cy="27495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  <a:tabLst>
                <a:tab pos="552450" algn="l"/>
                <a:tab pos="1186180" algn="l"/>
              </a:tabLst>
            </a:pPr>
            <a:r>
              <a:rPr sz="1600" spc="195" dirty="0">
                <a:latin typeface="DejaVu Sans"/>
                <a:cs typeface="DejaVu Sans"/>
              </a:rPr>
              <a:t>|	</a:t>
            </a:r>
            <a:r>
              <a:rPr sz="1600" spc="-195" dirty="0">
                <a:latin typeface="DejaVu Sans"/>
                <a:cs typeface="DejaVu Sans"/>
              </a:rPr>
              <a:t>{z	</a:t>
            </a:r>
            <a:r>
              <a:rPr sz="1600" spc="-285" dirty="0">
                <a:latin typeface="DejaVu Sans"/>
                <a:cs typeface="DejaVu Sans"/>
              </a:rPr>
              <a:t>}</a:t>
            </a:r>
            <a:endParaRPr sz="1600">
              <a:latin typeface="DejaVu Sans"/>
              <a:cs typeface="DejaVu Sans"/>
            </a:endParaRPr>
          </a:p>
        </p:txBody>
      </p:sp>
      <p:sp>
        <p:nvSpPr>
          <p:cNvPr id="69" name="object 6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50"/>
              </a:spcBef>
            </a:pPr>
            <a:fld id="{81D60167-4931-47E6-BA6A-407CBD079E47}" type="slidenum">
              <a:rPr spc="10" dirty="0"/>
              <a:t>19</a:t>
            </a:fld>
            <a:r>
              <a:rPr spc="-165" dirty="0"/>
              <a:t> </a:t>
            </a:r>
            <a:r>
              <a:rPr spc="10" dirty="0"/>
              <a:t>/</a:t>
            </a:r>
            <a:r>
              <a:rPr spc="-160" dirty="0"/>
              <a:t> </a:t>
            </a:r>
            <a:r>
              <a:rPr spc="10" dirty="0"/>
              <a:t>27</a:t>
            </a:r>
          </a:p>
        </p:txBody>
      </p:sp>
      <p:sp>
        <p:nvSpPr>
          <p:cNvPr id="59" name="object 59"/>
          <p:cNvSpPr txBox="1"/>
          <p:nvPr/>
        </p:nvSpPr>
        <p:spPr>
          <a:xfrm>
            <a:off x="8558372" y="4699267"/>
            <a:ext cx="1038860" cy="2127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200" spc="10" dirty="0">
                <a:solidFill>
                  <a:srgbClr val="FF8C00"/>
                </a:solidFill>
                <a:latin typeface="URW Gothic"/>
                <a:cs typeface="URW Gothic"/>
              </a:rPr>
              <a:t>Forecast</a:t>
            </a:r>
            <a:r>
              <a:rPr sz="1200" spc="-45" dirty="0">
                <a:solidFill>
                  <a:srgbClr val="FF8C00"/>
                </a:solidFill>
                <a:latin typeface="URW Gothic"/>
                <a:cs typeface="URW Gothic"/>
              </a:rPr>
              <a:t> </a:t>
            </a:r>
            <a:r>
              <a:rPr sz="1200" spc="5" dirty="0">
                <a:solidFill>
                  <a:srgbClr val="FF8C00"/>
                </a:solidFill>
                <a:latin typeface="URW Gothic"/>
                <a:cs typeface="URW Gothic"/>
              </a:rPr>
              <a:t>Error</a:t>
            </a:r>
            <a:endParaRPr sz="1200">
              <a:latin typeface="URW Gothic"/>
              <a:cs typeface="URW Gothic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3520644" y="4916203"/>
            <a:ext cx="1007744" cy="27495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2400" i="1" spc="22" baseline="12152" dirty="0">
                <a:latin typeface="URW Gothic"/>
                <a:cs typeface="URW Gothic"/>
              </a:rPr>
              <a:t>R</a:t>
            </a:r>
            <a:r>
              <a:rPr sz="1200" i="1" spc="15" dirty="0">
                <a:latin typeface="URW Gothic"/>
                <a:cs typeface="URW Gothic"/>
              </a:rPr>
              <a:t>t </a:t>
            </a:r>
            <a:r>
              <a:rPr sz="2400" spc="217" baseline="12152" dirty="0">
                <a:latin typeface="DejaVu Sans Condensed"/>
                <a:cs typeface="DejaVu Sans Condensed"/>
              </a:rPr>
              <a:t>=</a:t>
            </a:r>
            <a:r>
              <a:rPr sz="2400" spc="-60" baseline="12152" dirty="0">
                <a:latin typeface="DejaVu Sans Condensed"/>
                <a:cs typeface="DejaVu Sans Condensed"/>
              </a:rPr>
              <a:t> </a:t>
            </a:r>
            <a:r>
              <a:rPr sz="2400" i="1" spc="44" baseline="12152" dirty="0">
                <a:latin typeface="URW Gothic"/>
                <a:cs typeface="URW Gothic"/>
              </a:rPr>
              <a:t>R</a:t>
            </a:r>
            <a:r>
              <a:rPr sz="1200" i="1" spc="30" dirty="0">
                <a:latin typeface="URW Gothic"/>
                <a:cs typeface="URW Gothic"/>
              </a:rPr>
              <a:t>t</a:t>
            </a:r>
            <a:r>
              <a:rPr sz="1200" i="1" spc="30" dirty="0">
                <a:latin typeface="DejaVu Sans"/>
                <a:cs typeface="DejaVu Sans"/>
              </a:rPr>
              <a:t>—</a:t>
            </a:r>
            <a:r>
              <a:rPr sz="1200" spc="30" dirty="0">
                <a:latin typeface="URW Gothic"/>
                <a:cs typeface="URW Gothic"/>
              </a:rPr>
              <a:t>1</a:t>
            </a:r>
            <a:endParaRPr sz="1200">
              <a:latin typeface="URW Gothic"/>
              <a:cs typeface="URW Gothic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4991070" y="4704028"/>
            <a:ext cx="127000" cy="27495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600" spc="285" dirty="0">
                <a:latin typeface="DejaVu Sans"/>
                <a:cs typeface="DejaVu Sans"/>
              </a:rPr>
              <a:t>.</a:t>
            </a:r>
            <a:endParaRPr sz="1600">
              <a:latin typeface="DejaVu Sans"/>
              <a:cs typeface="DejaVu Sans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4873961" y="4968184"/>
            <a:ext cx="396875" cy="2127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  <a:tabLst>
                <a:tab pos="330200" algn="l"/>
              </a:tabLst>
            </a:pPr>
            <a:r>
              <a:rPr sz="1200" i="1" spc="5" dirty="0">
                <a:latin typeface="URW Gothic"/>
                <a:cs typeface="URW Gothic"/>
              </a:rPr>
              <a:t>t	t</a:t>
            </a:r>
            <a:endParaRPr sz="1200">
              <a:latin typeface="URW Gothic"/>
              <a:cs typeface="URW Gothic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5390820" y="4850004"/>
            <a:ext cx="82550" cy="2127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200" i="1" spc="-320" dirty="0">
                <a:latin typeface="DejaVu Sans"/>
                <a:cs typeface="DejaVu Sans"/>
              </a:rPr>
              <a:t>0</a:t>
            </a:r>
            <a:endParaRPr sz="1200">
              <a:latin typeface="DejaVu Sans"/>
              <a:cs typeface="DejaVu Sans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5372219" y="5003846"/>
            <a:ext cx="66040" cy="2127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200" i="1" spc="-265" dirty="0">
                <a:latin typeface="URW Gothic"/>
                <a:cs typeface="URW Gothic"/>
              </a:rPr>
              <a:t>t</a:t>
            </a:r>
            <a:endParaRPr sz="1200">
              <a:latin typeface="URW Gothic"/>
              <a:cs typeface="URW Gothic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4539249" y="4871410"/>
            <a:ext cx="1343660" cy="27495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  <a:tabLst>
                <a:tab pos="565150" algn="l"/>
                <a:tab pos="982980" algn="l"/>
              </a:tabLst>
            </a:pPr>
            <a:r>
              <a:rPr sz="1600" spc="145" dirty="0">
                <a:latin typeface="DejaVu Sans Condensed"/>
                <a:cs typeface="DejaVu Sans Condensed"/>
              </a:rPr>
              <a:t>+</a:t>
            </a:r>
            <a:r>
              <a:rPr sz="1600" spc="-70" dirty="0">
                <a:latin typeface="DejaVu Sans Condensed"/>
                <a:cs typeface="DejaVu Sans Condensed"/>
              </a:rPr>
              <a:t> </a:t>
            </a:r>
            <a:r>
              <a:rPr sz="1600" i="1" spc="15" dirty="0">
                <a:latin typeface="DejaVu Sans"/>
                <a:cs typeface="DejaVu Sans"/>
              </a:rPr>
              <a:t>ç	</a:t>
            </a:r>
            <a:r>
              <a:rPr sz="1600" i="1" spc="15" dirty="0">
                <a:latin typeface="URW Gothic"/>
                <a:cs typeface="URW Gothic"/>
              </a:rPr>
              <a:t>x</a:t>
            </a:r>
            <a:r>
              <a:rPr sz="1600" i="1" spc="185" dirty="0">
                <a:latin typeface="URW Gothic"/>
                <a:cs typeface="URW Gothic"/>
              </a:rPr>
              <a:t> </a:t>
            </a:r>
            <a:r>
              <a:rPr sz="1600" i="1" spc="15" dirty="0">
                <a:latin typeface="URW Gothic"/>
                <a:cs typeface="URW Gothic"/>
              </a:rPr>
              <a:t>x	</a:t>
            </a:r>
            <a:r>
              <a:rPr sz="1600" i="1" spc="-250" dirty="0">
                <a:latin typeface="DejaVu Sans"/>
                <a:cs typeface="DejaVu Sans"/>
              </a:rPr>
              <a:t>—</a:t>
            </a:r>
            <a:r>
              <a:rPr sz="1600" i="1" spc="-200" dirty="0">
                <a:latin typeface="DejaVu Sans"/>
                <a:cs typeface="DejaVu Sans"/>
              </a:rPr>
              <a:t> </a:t>
            </a:r>
            <a:r>
              <a:rPr sz="1600" i="1" spc="20" dirty="0">
                <a:latin typeface="URW Gothic"/>
                <a:cs typeface="URW Gothic"/>
              </a:rPr>
              <a:t>R</a:t>
            </a:r>
            <a:endParaRPr sz="1600">
              <a:latin typeface="URW Gothic"/>
              <a:cs typeface="URW Gothic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5857069" y="4968184"/>
            <a:ext cx="329565" cy="2127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200" i="1" spc="114" dirty="0">
                <a:latin typeface="URW Gothic"/>
                <a:cs typeface="URW Gothic"/>
              </a:rPr>
              <a:t>t</a:t>
            </a:r>
            <a:r>
              <a:rPr sz="1200" i="1" spc="-20" dirty="0">
                <a:latin typeface="DejaVu Sans"/>
                <a:cs typeface="DejaVu Sans"/>
              </a:rPr>
              <a:t>—</a:t>
            </a:r>
            <a:r>
              <a:rPr sz="1200" spc="15" dirty="0">
                <a:latin typeface="URW Gothic"/>
                <a:cs typeface="URW Gothic"/>
              </a:rPr>
              <a:t>1</a:t>
            </a:r>
            <a:endParaRPr sz="1200">
              <a:latin typeface="URW Gothic"/>
              <a:cs typeface="URW Gothic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6173910" y="4704028"/>
            <a:ext cx="127000" cy="27495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600" spc="-220" dirty="0">
                <a:latin typeface="DejaVu Sans"/>
                <a:cs typeface="DejaVu Sans"/>
              </a:rPr>
              <a:t>Σ</a:t>
            </a:r>
            <a:endParaRPr sz="1600">
              <a:latin typeface="DejaVu Sans"/>
              <a:cs typeface="DejaVu Sans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1340625" y="5413549"/>
            <a:ext cx="8001000" cy="509270"/>
          </a:xfrm>
          <a:prstGeom prst="rect">
            <a:avLst/>
          </a:prstGeom>
        </p:spPr>
        <p:txBody>
          <a:bodyPr vert="horz" wrap="square" lIns="0" tIns="33655" rIns="0" bIns="0" rtlCol="0">
            <a:spAutoFit/>
          </a:bodyPr>
          <a:lstStyle/>
          <a:p>
            <a:pPr marL="12700" marR="5080">
              <a:lnSpc>
                <a:spcPts val="1839"/>
              </a:lnSpc>
              <a:spcBef>
                <a:spcPts val="265"/>
              </a:spcBef>
            </a:pPr>
            <a:r>
              <a:rPr sz="1600" b="1" spc="20" dirty="0">
                <a:latin typeface="Gothic Uralic"/>
                <a:cs typeface="Gothic Uralic"/>
              </a:rPr>
              <a:t>Constant </a:t>
            </a:r>
            <a:r>
              <a:rPr sz="1600" b="1" spc="15" dirty="0">
                <a:latin typeface="Gothic Uralic"/>
                <a:cs typeface="Gothic Uralic"/>
              </a:rPr>
              <a:t>Gain</a:t>
            </a:r>
            <a:r>
              <a:rPr sz="1600" spc="15" dirty="0">
                <a:latin typeface="URW Gothic"/>
                <a:cs typeface="URW Gothic"/>
              </a:rPr>
              <a:t>: </a:t>
            </a:r>
            <a:r>
              <a:rPr sz="1600" spc="20" dirty="0">
                <a:latin typeface="URW Gothic"/>
                <a:cs typeface="URW Gothic"/>
              </a:rPr>
              <a:t>agents </a:t>
            </a:r>
            <a:r>
              <a:rPr sz="1600" spc="5" dirty="0">
                <a:latin typeface="URW Gothic"/>
                <a:cs typeface="URW Gothic"/>
              </a:rPr>
              <a:t>believe </a:t>
            </a:r>
            <a:r>
              <a:rPr sz="1600" spc="15" dirty="0">
                <a:latin typeface="URW Gothic"/>
                <a:cs typeface="URW Gothic"/>
              </a:rPr>
              <a:t>structural </a:t>
            </a:r>
            <a:r>
              <a:rPr sz="1600" spc="20" dirty="0">
                <a:latin typeface="URW Gothic"/>
                <a:cs typeface="URW Gothic"/>
              </a:rPr>
              <a:t>changes can </a:t>
            </a:r>
            <a:r>
              <a:rPr sz="1600" spc="-5" dirty="0">
                <a:latin typeface="URW Gothic"/>
                <a:cs typeface="URW Gothic"/>
              </a:rPr>
              <a:t>occur. </a:t>
            </a:r>
            <a:r>
              <a:rPr sz="1600" spc="10" dirty="0">
                <a:latin typeface="URW Gothic"/>
                <a:cs typeface="URW Gothic"/>
              </a:rPr>
              <a:t>They </a:t>
            </a:r>
            <a:r>
              <a:rPr sz="1600" spc="20" dirty="0">
                <a:latin typeface="URW Gothic"/>
                <a:cs typeface="URW Gothic"/>
              </a:rPr>
              <a:t>update </a:t>
            </a:r>
            <a:r>
              <a:rPr sz="1600" spc="15" dirty="0">
                <a:latin typeface="URW Gothic"/>
                <a:cs typeface="URW Gothic"/>
              </a:rPr>
              <a:t>their  estimates </a:t>
            </a:r>
            <a:r>
              <a:rPr sz="1600" spc="10" dirty="0">
                <a:latin typeface="URW Gothic"/>
                <a:cs typeface="URW Gothic"/>
              </a:rPr>
              <a:t>given </a:t>
            </a:r>
            <a:r>
              <a:rPr sz="1600" spc="15" dirty="0">
                <a:latin typeface="URW Gothic"/>
                <a:cs typeface="URW Gothic"/>
              </a:rPr>
              <a:t>beliefs that </a:t>
            </a:r>
            <a:r>
              <a:rPr sz="1600" spc="20" dirty="0">
                <a:latin typeface="URW Gothic"/>
                <a:cs typeface="URW Gothic"/>
              </a:rPr>
              <a:t>more </a:t>
            </a:r>
            <a:r>
              <a:rPr sz="1600" spc="15" dirty="0">
                <a:latin typeface="URW Gothic"/>
                <a:cs typeface="URW Gothic"/>
              </a:rPr>
              <a:t>recent </a:t>
            </a:r>
            <a:r>
              <a:rPr sz="1600" spc="20" dirty="0">
                <a:latin typeface="URW Gothic"/>
                <a:cs typeface="URW Gothic"/>
              </a:rPr>
              <a:t>data </a:t>
            </a:r>
            <a:r>
              <a:rPr sz="1600" spc="25" dirty="0">
                <a:latin typeface="URW Gothic"/>
                <a:cs typeface="URW Gothic"/>
              </a:rPr>
              <a:t>embed </a:t>
            </a:r>
            <a:r>
              <a:rPr sz="1600" spc="20" dirty="0">
                <a:latin typeface="URW Gothic"/>
                <a:cs typeface="URW Gothic"/>
              </a:rPr>
              <a:t>more</a:t>
            </a:r>
            <a:r>
              <a:rPr sz="1600" spc="-265" dirty="0">
                <a:latin typeface="URW Gothic"/>
                <a:cs typeface="URW Gothic"/>
              </a:rPr>
              <a:t> </a:t>
            </a:r>
            <a:r>
              <a:rPr sz="1600" spc="10" dirty="0">
                <a:latin typeface="URW Gothic"/>
                <a:cs typeface="URW Gothic"/>
              </a:rPr>
              <a:t>information.</a:t>
            </a:r>
            <a:endParaRPr sz="1600">
              <a:latin typeface="URW Gothic"/>
              <a:cs typeface="URW Gothic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613829" y="228596"/>
            <a:ext cx="9465945" cy="626110"/>
            <a:chOff x="613829" y="228596"/>
            <a:chExt cx="9465945" cy="626110"/>
          </a:xfrm>
        </p:grpSpPr>
        <p:sp>
          <p:nvSpPr>
            <p:cNvPr id="3" name="object 3"/>
            <p:cNvSpPr/>
            <p:nvPr/>
          </p:nvSpPr>
          <p:spPr>
            <a:xfrm>
              <a:off x="613829" y="228596"/>
              <a:ext cx="9465742" cy="62591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56470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960014" y="456583"/>
              <a:ext cx="84351" cy="84351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822983" y="230389"/>
            <a:ext cx="77025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5" dirty="0">
                <a:solidFill>
                  <a:srgbClr val="FFFFFF"/>
                </a:solidFill>
                <a:latin typeface="Bookman Uralic"/>
                <a:cs typeface="Bookman Uralic"/>
              </a:rPr>
              <a:t>Introduction</a:t>
            </a:r>
            <a:endParaRPr sz="1000">
              <a:latin typeface="Bookman Uralic"/>
              <a:cs typeface="Bookman Uralic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613829" y="456583"/>
            <a:ext cx="9465945" cy="800100"/>
            <a:chOff x="613829" y="456583"/>
            <a:chExt cx="9465945" cy="800100"/>
          </a:xfrm>
        </p:grpSpPr>
        <p:sp>
          <p:nvSpPr>
            <p:cNvPr id="8" name="object 8"/>
            <p:cNvSpPr/>
            <p:nvPr/>
          </p:nvSpPr>
          <p:spPr>
            <a:xfrm>
              <a:off x="2545342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093219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196761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5767802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5871345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5974863" y="456583"/>
              <a:ext cx="84351" cy="8435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6078406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7439796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7543338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7646856" y="456583"/>
              <a:ext cx="84351" cy="84351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7750399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9127372" y="456583"/>
              <a:ext cx="84351" cy="84351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9230914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613829" y="790336"/>
              <a:ext cx="9465742" cy="128380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613829" y="886604"/>
              <a:ext cx="9465945" cy="370205"/>
            </a:xfrm>
            <a:custGeom>
              <a:avLst/>
              <a:gdLst/>
              <a:ahLst/>
              <a:cxnLst/>
              <a:rect l="l" t="t" r="r" b="b"/>
              <a:pathLst>
                <a:path w="9465945" h="370205">
                  <a:moveTo>
                    <a:pt x="9465741" y="0"/>
                  </a:moveTo>
                  <a:lnTo>
                    <a:pt x="0" y="0"/>
                  </a:lnTo>
                  <a:lnTo>
                    <a:pt x="0" y="369984"/>
                  </a:lnTo>
                  <a:lnTo>
                    <a:pt x="9465741" y="369984"/>
                  </a:lnTo>
                  <a:lnTo>
                    <a:pt x="9465741" y="0"/>
                  </a:lnTo>
                  <a:close/>
                </a:path>
              </a:pathLst>
            </a:custGeom>
            <a:solidFill>
              <a:srgbClr val="3333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/>
          <p:nvPr/>
        </p:nvSpPr>
        <p:spPr>
          <a:xfrm>
            <a:off x="2511855" y="230389"/>
            <a:ext cx="62928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5" dirty="0">
                <a:solidFill>
                  <a:srgbClr val="FFFFFF"/>
                </a:solidFill>
                <a:latin typeface="Bookman Uralic"/>
                <a:cs typeface="Bookman Uralic"/>
              </a:rPr>
              <a:t>Literature</a:t>
            </a:r>
            <a:endParaRPr sz="1000">
              <a:latin typeface="Bookman Uralic"/>
              <a:cs typeface="Bookman Uralic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4059721" y="230389"/>
            <a:ext cx="75628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AL in</a:t>
            </a:r>
            <a:r>
              <a:rPr sz="1000" i="1" spc="-75" dirty="0">
                <a:solidFill>
                  <a:srgbClr val="FFFFFF"/>
                </a:solidFill>
                <a:latin typeface="Bookman Uralic"/>
                <a:cs typeface="Bookman Uralic"/>
              </a:rPr>
              <a:t> </a:t>
            </a:r>
            <a:r>
              <a:rPr sz="1000" i="1" spc="15" dirty="0">
                <a:solidFill>
                  <a:srgbClr val="FFFFFF"/>
                </a:solidFill>
                <a:latin typeface="Bookman Uralic"/>
                <a:cs typeface="Bookman Uralic"/>
              </a:rPr>
              <a:t>RANK</a:t>
            </a:r>
            <a:endParaRPr sz="1000">
              <a:latin typeface="Bookman Uralic"/>
              <a:cs typeface="Bookman Uralic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5734298" y="230389"/>
            <a:ext cx="75374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AL in</a:t>
            </a:r>
            <a:r>
              <a:rPr sz="1000" i="1" spc="-75" dirty="0">
                <a:solidFill>
                  <a:srgbClr val="FFFFFF"/>
                </a:solidFill>
                <a:latin typeface="Bookman Uralic"/>
                <a:cs typeface="Bookman Uralic"/>
              </a:rPr>
              <a:t> </a:t>
            </a:r>
            <a:r>
              <a:rPr sz="1000" i="1" spc="15" dirty="0">
                <a:solidFill>
                  <a:srgbClr val="FFFFFF"/>
                </a:solidFill>
                <a:latin typeface="Bookman Uralic"/>
                <a:cs typeface="Bookman Uralic"/>
              </a:rPr>
              <a:t>HACT</a:t>
            </a:r>
            <a:endParaRPr sz="1000">
              <a:latin typeface="Bookman Uralic"/>
              <a:cs typeface="Bookman Uralic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7406291" y="230389"/>
            <a:ext cx="76898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AL in</a:t>
            </a:r>
            <a:r>
              <a:rPr sz="1000" i="1" spc="-70" dirty="0">
                <a:solidFill>
                  <a:srgbClr val="FFFFFF"/>
                </a:solidFill>
                <a:latin typeface="Bookman Uralic"/>
                <a:cs typeface="Bookman Uralic"/>
              </a:rPr>
              <a:t> </a:t>
            </a:r>
            <a:r>
              <a:rPr sz="1000" i="1" spc="15" dirty="0">
                <a:solidFill>
                  <a:srgbClr val="FFFFFF"/>
                </a:solidFill>
                <a:latin typeface="Bookman Uralic"/>
                <a:cs typeface="Bookman Uralic"/>
              </a:rPr>
              <a:t>HANK</a:t>
            </a:r>
            <a:endParaRPr sz="1000">
              <a:latin typeface="Bookman Uralic"/>
              <a:cs typeface="Bookman Uralic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9093859" y="230389"/>
            <a:ext cx="77660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Conclusions</a:t>
            </a:r>
            <a:endParaRPr sz="1000">
              <a:latin typeface="Bookman Uralic"/>
              <a:cs typeface="Bookman Uralic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613829" y="825832"/>
            <a:ext cx="9465945" cy="36703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21615">
              <a:lnSpc>
                <a:spcPct val="100000"/>
              </a:lnSpc>
              <a:spcBef>
                <a:spcPts val="90"/>
              </a:spcBef>
            </a:pPr>
            <a:r>
              <a:rPr sz="2250" i="1" spc="-10" dirty="0">
                <a:solidFill>
                  <a:srgbClr val="FFFFFF"/>
                </a:solidFill>
                <a:latin typeface="Bookman Uralic"/>
                <a:cs typeface="Bookman Uralic"/>
              </a:rPr>
              <a:t>Overview</a:t>
            </a:r>
            <a:endParaRPr sz="2250">
              <a:latin typeface="Bookman Uralic"/>
              <a:cs typeface="Bookman Uralic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613829" y="1224465"/>
            <a:ext cx="9465742" cy="64203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1178727" y="2063838"/>
            <a:ext cx="246517" cy="246519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 txBox="1"/>
          <p:nvPr/>
        </p:nvSpPr>
        <p:spPr>
          <a:xfrm>
            <a:off x="1224820" y="2069517"/>
            <a:ext cx="1363980" cy="2438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855"/>
              </a:lnSpc>
              <a:tabLst>
                <a:tab pos="307975" algn="l"/>
              </a:tabLst>
            </a:pPr>
            <a:r>
              <a:rPr sz="1600" i="1" spc="20" dirty="0">
                <a:solidFill>
                  <a:srgbClr val="FFFFFF"/>
                </a:solidFill>
                <a:latin typeface="Bookman Uralic"/>
                <a:cs typeface="Bookman Uralic"/>
              </a:rPr>
              <a:t>1	</a:t>
            </a:r>
            <a:r>
              <a:rPr sz="1400" i="1" spc="10" dirty="0">
                <a:solidFill>
                  <a:srgbClr val="3333B3"/>
                </a:solidFill>
                <a:latin typeface="Bookman Uralic"/>
                <a:cs typeface="Bookman Uralic"/>
              </a:rPr>
              <a:t>Introduction</a:t>
            </a:r>
            <a:endParaRPr sz="1400">
              <a:latin typeface="Bookman Uralic"/>
              <a:cs typeface="Bookman Uralic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1178727" y="2828201"/>
            <a:ext cx="246517" cy="246519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 txBox="1"/>
          <p:nvPr/>
        </p:nvSpPr>
        <p:spPr>
          <a:xfrm>
            <a:off x="1224820" y="2833876"/>
            <a:ext cx="1166495" cy="2438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855"/>
              </a:lnSpc>
              <a:tabLst>
                <a:tab pos="307975" algn="l"/>
              </a:tabLst>
            </a:pPr>
            <a:r>
              <a:rPr sz="1600" i="1" spc="20" dirty="0">
                <a:solidFill>
                  <a:srgbClr val="FFFFFF"/>
                </a:solidFill>
                <a:latin typeface="Bookman Uralic"/>
                <a:cs typeface="Bookman Uralic"/>
              </a:rPr>
              <a:t>2	</a:t>
            </a:r>
            <a:r>
              <a:rPr sz="1400" i="1" spc="15" dirty="0">
                <a:solidFill>
                  <a:srgbClr val="3333B3"/>
                </a:solidFill>
                <a:latin typeface="Bookman Uralic"/>
                <a:cs typeface="Bookman Uralic"/>
              </a:rPr>
              <a:t>Literatu</a:t>
            </a:r>
            <a:r>
              <a:rPr sz="1400" i="1" spc="-15" dirty="0">
                <a:solidFill>
                  <a:srgbClr val="3333B3"/>
                </a:solidFill>
                <a:latin typeface="Bookman Uralic"/>
                <a:cs typeface="Bookman Uralic"/>
              </a:rPr>
              <a:t>r</a:t>
            </a:r>
            <a:r>
              <a:rPr sz="1400" i="1" spc="15" dirty="0">
                <a:solidFill>
                  <a:srgbClr val="3333B3"/>
                </a:solidFill>
                <a:latin typeface="Bookman Uralic"/>
                <a:cs typeface="Bookman Uralic"/>
              </a:rPr>
              <a:t>e</a:t>
            </a:r>
            <a:endParaRPr sz="1400">
              <a:latin typeface="Bookman Uralic"/>
              <a:cs typeface="Bookman Uralic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1178727" y="3592538"/>
            <a:ext cx="246517" cy="246519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 txBox="1"/>
          <p:nvPr/>
        </p:nvSpPr>
        <p:spPr>
          <a:xfrm>
            <a:off x="1224820" y="3598209"/>
            <a:ext cx="1343660" cy="2438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855"/>
              </a:lnSpc>
              <a:tabLst>
                <a:tab pos="307975" algn="l"/>
              </a:tabLst>
            </a:pPr>
            <a:r>
              <a:rPr sz="1600" i="1" spc="20" dirty="0">
                <a:solidFill>
                  <a:srgbClr val="FFFFFF"/>
                </a:solidFill>
                <a:latin typeface="Bookman Uralic"/>
                <a:cs typeface="Bookman Uralic"/>
              </a:rPr>
              <a:t>3	</a:t>
            </a:r>
            <a:r>
              <a:rPr sz="1400" i="1" spc="20" dirty="0">
                <a:solidFill>
                  <a:srgbClr val="3333B3"/>
                </a:solidFill>
                <a:latin typeface="Bookman Uralic"/>
                <a:cs typeface="Bookman Uralic"/>
              </a:rPr>
              <a:t>AL </a:t>
            </a:r>
            <a:r>
              <a:rPr sz="1400" i="1" spc="10" dirty="0">
                <a:solidFill>
                  <a:srgbClr val="3333B3"/>
                </a:solidFill>
                <a:latin typeface="Bookman Uralic"/>
                <a:cs typeface="Bookman Uralic"/>
              </a:rPr>
              <a:t>in</a:t>
            </a:r>
            <a:r>
              <a:rPr sz="1400" i="1" spc="-80" dirty="0">
                <a:solidFill>
                  <a:srgbClr val="3333B3"/>
                </a:solidFill>
                <a:latin typeface="Bookman Uralic"/>
                <a:cs typeface="Bookman Uralic"/>
              </a:rPr>
              <a:t> </a:t>
            </a:r>
            <a:r>
              <a:rPr sz="1400" i="1" spc="20" dirty="0">
                <a:solidFill>
                  <a:srgbClr val="3333B3"/>
                </a:solidFill>
                <a:latin typeface="Bookman Uralic"/>
                <a:cs typeface="Bookman Uralic"/>
              </a:rPr>
              <a:t>RANK</a:t>
            </a:r>
            <a:endParaRPr sz="1400">
              <a:latin typeface="Bookman Uralic"/>
              <a:cs typeface="Bookman Uralic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1178727" y="4356874"/>
            <a:ext cx="246517" cy="246519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 txBox="1"/>
          <p:nvPr/>
        </p:nvSpPr>
        <p:spPr>
          <a:xfrm>
            <a:off x="1224820" y="4362541"/>
            <a:ext cx="1339850" cy="2438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855"/>
              </a:lnSpc>
              <a:tabLst>
                <a:tab pos="307975" algn="l"/>
              </a:tabLst>
            </a:pPr>
            <a:r>
              <a:rPr sz="1600" i="1" spc="20" dirty="0">
                <a:solidFill>
                  <a:srgbClr val="FFFFFF"/>
                </a:solidFill>
                <a:latin typeface="Bookman Uralic"/>
                <a:cs typeface="Bookman Uralic"/>
              </a:rPr>
              <a:t>4	</a:t>
            </a:r>
            <a:r>
              <a:rPr sz="1400" i="1" spc="20" dirty="0">
                <a:solidFill>
                  <a:srgbClr val="3333B3"/>
                </a:solidFill>
                <a:latin typeface="Bookman Uralic"/>
                <a:cs typeface="Bookman Uralic"/>
              </a:rPr>
              <a:t>AL </a:t>
            </a:r>
            <a:r>
              <a:rPr sz="1400" i="1" spc="10" dirty="0">
                <a:solidFill>
                  <a:srgbClr val="3333B3"/>
                </a:solidFill>
                <a:latin typeface="Bookman Uralic"/>
                <a:cs typeface="Bookman Uralic"/>
              </a:rPr>
              <a:t>in</a:t>
            </a:r>
            <a:r>
              <a:rPr sz="1400" i="1" spc="-80" dirty="0">
                <a:solidFill>
                  <a:srgbClr val="3333B3"/>
                </a:solidFill>
                <a:latin typeface="Bookman Uralic"/>
                <a:cs typeface="Bookman Uralic"/>
              </a:rPr>
              <a:t> </a:t>
            </a:r>
            <a:r>
              <a:rPr sz="1400" i="1" spc="20" dirty="0">
                <a:solidFill>
                  <a:srgbClr val="3333B3"/>
                </a:solidFill>
                <a:latin typeface="Bookman Uralic"/>
                <a:cs typeface="Bookman Uralic"/>
              </a:rPr>
              <a:t>HACT</a:t>
            </a:r>
            <a:endParaRPr sz="1400">
              <a:latin typeface="Bookman Uralic"/>
              <a:cs typeface="Bookman Uralic"/>
            </a:endParaRPr>
          </a:p>
        </p:txBody>
      </p:sp>
      <p:sp>
        <p:nvSpPr>
          <p:cNvPr id="38" name="object 38"/>
          <p:cNvSpPr/>
          <p:nvPr/>
        </p:nvSpPr>
        <p:spPr>
          <a:xfrm>
            <a:off x="1178727" y="5121237"/>
            <a:ext cx="246517" cy="246506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 txBox="1"/>
          <p:nvPr/>
        </p:nvSpPr>
        <p:spPr>
          <a:xfrm>
            <a:off x="1224820" y="5126899"/>
            <a:ext cx="1362075" cy="2438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855"/>
              </a:lnSpc>
              <a:tabLst>
                <a:tab pos="307975" algn="l"/>
              </a:tabLst>
            </a:pPr>
            <a:r>
              <a:rPr sz="1600" i="1" spc="20" dirty="0">
                <a:solidFill>
                  <a:srgbClr val="FFFFFF"/>
                </a:solidFill>
                <a:latin typeface="Bookman Uralic"/>
                <a:cs typeface="Bookman Uralic"/>
              </a:rPr>
              <a:t>5	</a:t>
            </a:r>
            <a:r>
              <a:rPr sz="1400" i="1" spc="20" dirty="0">
                <a:solidFill>
                  <a:srgbClr val="3333B3"/>
                </a:solidFill>
                <a:latin typeface="Bookman Uralic"/>
                <a:cs typeface="Bookman Uralic"/>
              </a:rPr>
              <a:t>AL </a:t>
            </a:r>
            <a:r>
              <a:rPr sz="1400" i="1" spc="10" dirty="0">
                <a:solidFill>
                  <a:srgbClr val="3333B3"/>
                </a:solidFill>
                <a:latin typeface="Bookman Uralic"/>
                <a:cs typeface="Bookman Uralic"/>
              </a:rPr>
              <a:t>in</a:t>
            </a:r>
            <a:r>
              <a:rPr sz="1400" i="1" spc="-75" dirty="0">
                <a:solidFill>
                  <a:srgbClr val="3333B3"/>
                </a:solidFill>
                <a:latin typeface="Bookman Uralic"/>
                <a:cs typeface="Bookman Uralic"/>
              </a:rPr>
              <a:t> </a:t>
            </a:r>
            <a:r>
              <a:rPr sz="1400" i="1" spc="20" dirty="0">
                <a:solidFill>
                  <a:srgbClr val="3333B3"/>
                </a:solidFill>
                <a:latin typeface="Bookman Uralic"/>
                <a:cs typeface="Bookman Uralic"/>
              </a:rPr>
              <a:t>HANK</a:t>
            </a:r>
            <a:endParaRPr sz="1400">
              <a:latin typeface="Bookman Uralic"/>
              <a:cs typeface="Bookman Uralic"/>
            </a:endParaRPr>
          </a:p>
        </p:txBody>
      </p:sp>
      <p:sp>
        <p:nvSpPr>
          <p:cNvPr id="40" name="object 40"/>
          <p:cNvSpPr/>
          <p:nvPr/>
        </p:nvSpPr>
        <p:spPr>
          <a:xfrm>
            <a:off x="1178727" y="5885573"/>
            <a:ext cx="246517" cy="246506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 txBox="1"/>
          <p:nvPr/>
        </p:nvSpPr>
        <p:spPr>
          <a:xfrm>
            <a:off x="1224820" y="5891232"/>
            <a:ext cx="1372870" cy="2438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855"/>
              </a:lnSpc>
              <a:tabLst>
                <a:tab pos="307975" algn="l"/>
              </a:tabLst>
            </a:pPr>
            <a:r>
              <a:rPr sz="1600" i="1" spc="20" dirty="0">
                <a:solidFill>
                  <a:srgbClr val="FFFFFF"/>
                </a:solidFill>
                <a:latin typeface="Bookman Uralic"/>
                <a:cs typeface="Bookman Uralic"/>
              </a:rPr>
              <a:t>6	</a:t>
            </a:r>
            <a:r>
              <a:rPr sz="1400" i="1" spc="15" dirty="0">
                <a:solidFill>
                  <a:srgbClr val="3333B3"/>
                </a:solidFill>
                <a:latin typeface="Bookman Uralic"/>
                <a:cs typeface="Bookman Uralic"/>
              </a:rPr>
              <a:t>Conclusions</a:t>
            </a:r>
            <a:endParaRPr sz="1400">
              <a:latin typeface="Bookman Uralic"/>
              <a:cs typeface="Bookman Uralic"/>
            </a:endParaRPr>
          </a:p>
        </p:txBody>
      </p:sp>
      <p:sp>
        <p:nvSpPr>
          <p:cNvPr id="42" name="object 4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50"/>
              </a:spcBef>
            </a:pPr>
            <a:fld id="{81D60167-4931-47E6-BA6A-407CBD079E47}" type="slidenum">
              <a:rPr spc="10" dirty="0"/>
              <a:t>2</a:t>
            </a:fld>
            <a:r>
              <a:rPr spc="-165" dirty="0"/>
              <a:t> </a:t>
            </a:r>
            <a:r>
              <a:rPr spc="10" dirty="0"/>
              <a:t>/</a:t>
            </a:r>
            <a:r>
              <a:rPr spc="-160" dirty="0"/>
              <a:t> </a:t>
            </a:r>
            <a:r>
              <a:rPr spc="10" dirty="0"/>
              <a:t>27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613829" y="228596"/>
            <a:ext cx="9465945" cy="626110"/>
            <a:chOff x="613829" y="228596"/>
            <a:chExt cx="9465945" cy="626110"/>
          </a:xfrm>
        </p:grpSpPr>
        <p:sp>
          <p:nvSpPr>
            <p:cNvPr id="3" name="object 3"/>
            <p:cNvSpPr/>
            <p:nvPr/>
          </p:nvSpPr>
          <p:spPr>
            <a:xfrm>
              <a:off x="613829" y="228596"/>
              <a:ext cx="9465742" cy="62591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56470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960014" y="456583"/>
              <a:ext cx="84351" cy="84351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063532" y="456583"/>
              <a:ext cx="84351" cy="8435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167076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270593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374136" y="456583"/>
              <a:ext cx="84351" cy="84351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477653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581196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684714" y="456583"/>
              <a:ext cx="84351" cy="84351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822983" y="230389"/>
            <a:ext cx="1196340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Background</a:t>
            </a:r>
            <a:r>
              <a:rPr sz="1000" i="1" spc="-50" dirty="0">
                <a:solidFill>
                  <a:srgbClr val="FFFFFF"/>
                </a:solidFill>
                <a:latin typeface="Bookman Uralic"/>
                <a:cs typeface="Bookman Uralic"/>
              </a:rPr>
              <a:t> </a:t>
            </a: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Slides</a:t>
            </a:r>
            <a:endParaRPr sz="1000">
              <a:latin typeface="Bookman Uralic"/>
              <a:cs typeface="Bookman Uralic"/>
            </a:endParaRPr>
          </a:p>
        </p:txBody>
      </p:sp>
      <p:sp>
        <p:nvSpPr>
          <p:cNvPr id="32" name="object 3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50"/>
              </a:spcBef>
            </a:pPr>
            <a:fld id="{81D60167-4931-47E6-BA6A-407CBD079E47}" type="slidenum">
              <a:rPr spc="10" dirty="0"/>
              <a:t>20</a:t>
            </a:fld>
            <a:r>
              <a:rPr spc="-165" dirty="0"/>
              <a:t> </a:t>
            </a:r>
            <a:r>
              <a:rPr spc="10" dirty="0"/>
              <a:t>/</a:t>
            </a:r>
            <a:r>
              <a:rPr spc="-160" dirty="0"/>
              <a:t> </a:t>
            </a:r>
            <a:r>
              <a:rPr spc="10" dirty="0"/>
              <a:t>27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8990758" y="230389"/>
            <a:ext cx="704850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Refe</a:t>
            </a:r>
            <a:r>
              <a:rPr sz="1000" i="1" spc="-15" dirty="0">
                <a:solidFill>
                  <a:srgbClr val="FFFFFF"/>
                </a:solidFill>
                <a:latin typeface="Bookman Uralic"/>
                <a:cs typeface="Bookman Uralic"/>
              </a:rPr>
              <a:t>r</a:t>
            </a: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ences</a:t>
            </a:r>
            <a:endParaRPr sz="1000">
              <a:latin typeface="Bookman Uralic"/>
              <a:cs typeface="Bookman Uralic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315225" y="1920807"/>
            <a:ext cx="8011159" cy="1353185"/>
          </a:xfrm>
          <a:prstGeom prst="rect">
            <a:avLst/>
          </a:prstGeom>
        </p:spPr>
        <p:txBody>
          <a:bodyPr vert="horz" wrap="square" lIns="0" tIns="33655" rIns="0" bIns="0" rtlCol="0">
            <a:spAutoFit/>
          </a:bodyPr>
          <a:lstStyle/>
          <a:p>
            <a:pPr marL="38100" marR="30480">
              <a:lnSpc>
                <a:spcPts val="1839"/>
              </a:lnSpc>
              <a:spcBef>
                <a:spcPts val="265"/>
              </a:spcBef>
            </a:pPr>
            <a:r>
              <a:rPr sz="1600" b="1" spc="20" dirty="0">
                <a:latin typeface="Gothic Uralic"/>
                <a:cs typeface="Gothic Uralic"/>
              </a:rPr>
              <a:t>Implementation</a:t>
            </a:r>
            <a:r>
              <a:rPr sz="1600" spc="20" dirty="0">
                <a:latin typeface="URW Gothic"/>
                <a:cs typeface="URW Gothic"/>
              </a:rPr>
              <a:t>. </a:t>
            </a:r>
            <a:r>
              <a:rPr sz="1600" spc="15" dirty="0">
                <a:latin typeface="URW Gothic"/>
                <a:cs typeface="URW Gothic"/>
              </a:rPr>
              <a:t>Let us derive the expression </a:t>
            </a:r>
            <a:r>
              <a:rPr sz="1600" spc="-10" dirty="0">
                <a:latin typeface="URW Gothic"/>
                <a:cs typeface="URW Gothic"/>
              </a:rPr>
              <a:t>for </a:t>
            </a:r>
            <a:r>
              <a:rPr sz="1600" spc="20" dirty="0">
                <a:latin typeface="URW Gothic"/>
                <a:cs typeface="URW Gothic"/>
              </a:rPr>
              <a:t>consumption </a:t>
            </a:r>
            <a:r>
              <a:rPr sz="1600" spc="15" dirty="0">
                <a:latin typeface="URW Gothic"/>
                <a:cs typeface="URW Gothic"/>
              </a:rPr>
              <a:t>in the aggregate  </a:t>
            </a:r>
            <a:r>
              <a:rPr sz="1600" spc="20" dirty="0">
                <a:latin typeface="URW Gothic"/>
                <a:cs typeface="URW Gothic"/>
              </a:rPr>
              <a:t>demand </a:t>
            </a:r>
            <a:r>
              <a:rPr sz="1600" spc="10" dirty="0">
                <a:latin typeface="URW Gothic"/>
                <a:cs typeface="URW Gothic"/>
              </a:rPr>
              <a:t>block, </a:t>
            </a:r>
            <a:r>
              <a:rPr sz="1600" i="1" spc="10" dirty="0">
                <a:latin typeface="URW Gothic"/>
                <a:cs typeface="URW Gothic"/>
              </a:rPr>
              <a:t>c</a:t>
            </a:r>
            <a:r>
              <a:rPr sz="1800" i="1" spc="15" baseline="-16203" dirty="0">
                <a:latin typeface="URW Gothic"/>
                <a:cs typeface="URW Gothic"/>
              </a:rPr>
              <a:t>t </a:t>
            </a:r>
            <a:r>
              <a:rPr sz="1600" spc="145" dirty="0">
                <a:latin typeface="DejaVu Sans Condensed"/>
                <a:cs typeface="DejaVu Sans Condensed"/>
              </a:rPr>
              <a:t>= </a:t>
            </a:r>
            <a:r>
              <a:rPr sz="1600" i="1" spc="-80" dirty="0">
                <a:latin typeface="DejaVu Sans"/>
                <a:cs typeface="DejaVu Sans"/>
              </a:rPr>
              <a:t>—</a:t>
            </a:r>
            <a:r>
              <a:rPr sz="1600" i="1" spc="-80" dirty="0">
                <a:latin typeface="URW Gothic"/>
                <a:cs typeface="URW Gothic"/>
              </a:rPr>
              <a:t>r</a:t>
            </a:r>
            <a:r>
              <a:rPr sz="1800" i="1" spc="-120" baseline="-16203" dirty="0">
                <a:latin typeface="URW Gothic"/>
                <a:cs typeface="URW Gothic"/>
              </a:rPr>
              <a:t>t </a:t>
            </a:r>
            <a:r>
              <a:rPr sz="1800" spc="89" baseline="-16203" dirty="0">
                <a:latin typeface="DejaVu Sans Condensed"/>
                <a:cs typeface="DejaVu Sans Condensed"/>
              </a:rPr>
              <a:t>+</a:t>
            </a:r>
            <a:r>
              <a:rPr sz="1800" spc="89" baseline="-16203" dirty="0">
                <a:latin typeface="URW Gothic"/>
                <a:cs typeface="URW Gothic"/>
              </a:rPr>
              <a:t>1 </a:t>
            </a:r>
            <a:r>
              <a:rPr sz="1600" spc="145" dirty="0">
                <a:latin typeface="DejaVu Sans Condensed"/>
                <a:cs typeface="DejaVu Sans Condensed"/>
              </a:rPr>
              <a:t>+</a:t>
            </a:r>
            <a:r>
              <a:rPr sz="1600" spc="-275" dirty="0">
                <a:latin typeface="DejaVu Sans Condensed"/>
                <a:cs typeface="DejaVu Sans Condensed"/>
              </a:rPr>
              <a:t> </a:t>
            </a:r>
            <a:r>
              <a:rPr sz="1600" i="1" spc="10" dirty="0">
                <a:solidFill>
                  <a:srgbClr val="FF0000"/>
                </a:solidFill>
                <a:latin typeface="URW Gothic"/>
                <a:cs typeface="URW Gothic"/>
              </a:rPr>
              <a:t>E</a:t>
            </a:r>
            <a:r>
              <a:rPr sz="1800" i="1" spc="15" baseline="-16203" dirty="0">
                <a:solidFill>
                  <a:srgbClr val="FF0000"/>
                </a:solidFill>
                <a:latin typeface="URW Gothic"/>
                <a:cs typeface="URW Gothic"/>
              </a:rPr>
              <a:t>t </a:t>
            </a:r>
            <a:r>
              <a:rPr sz="1600" i="1" spc="-40" dirty="0">
                <a:latin typeface="DejaVu Sans"/>
                <a:cs typeface="DejaVu Sans"/>
              </a:rPr>
              <a:t>{</a:t>
            </a:r>
            <a:r>
              <a:rPr sz="1600" i="1" spc="-40" dirty="0">
                <a:latin typeface="URW Gothic"/>
                <a:cs typeface="URW Gothic"/>
              </a:rPr>
              <a:t>c</a:t>
            </a:r>
            <a:r>
              <a:rPr sz="1800" i="1" spc="-60" baseline="-16203" dirty="0">
                <a:latin typeface="URW Gothic"/>
                <a:cs typeface="URW Gothic"/>
              </a:rPr>
              <a:t>t </a:t>
            </a:r>
            <a:r>
              <a:rPr sz="1800" spc="30" baseline="-16203" dirty="0">
                <a:latin typeface="DejaVu Sans Condensed"/>
                <a:cs typeface="DejaVu Sans Condensed"/>
              </a:rPr>
              <a:t>+</a:t>
            </a:r>
            <a:r>
              <a:rPr sz="1800" spc="30" baseline="-16203" dirty="0">
                <a:latin typeface="URW Gothic"/>
                <a:cs typeface="URW Gothic"/>
              </a:rPr>
              <a:t>1</a:t>
            </a:r>
            <a:r>
              <a:rPr sz="1600" i="1" spc="20" dirty="0">
                <a:latin typeface="DejaVu Sans"/>
                <a:cs typeface="DejaVu Sans"/>
              </a:rPr>
              <a:t>}</a:t>
            </a:r>
            <a:r>
              <a:rPr sz="1600" spc="20" dirty="0">
                <a:latin typeface="URW Gothic"/>
                <a:cs typeface="URW Gothic"/>
              </a:rPr>
              <a:t>, under </a:t>
            </a:r>
            <a:r>
              <a:rPr sz="1600" spc="15" dirty="0">
                <a:latin typeface="URW Gothic"/>
                <a:cs typeface="URW Gothic"/>
              </a:rPr>
              <a:t>AL.</a:t>
            </a:r>
            <a:endParaRPr sz="1600">
              <a:latin typeface="URW Gothic"/>
              <a:cs typeface="URW Gothic"/>
            </a:endParaRPr>
          </a:p>
          <a:p>
            <a:pPr marL="205740" indent="-168275">
              <a:lnSpc>
                <a:spcPct val="100000"/>
              </a:lnSpc>
              <a:spcBef>
                <a:spcPts val="994"/>
              </a:spcBef>
              <a:buFont typeface="DejaVu Sans"/>
              <a:buChar char="•"/>
              <a:tabLst>
                <a:tab pos="206375" algn="l"/>
              </a:tabLst>
            </a:pPr>
            <a:r>
              <a:rPr sz="1600" spc="20" dirty="0">
                <a:latin typeface="URW Gothic"/>
                <a:cs typeface="URW Gothic"/>
              </a:rPr>
              <a:t>Under </a:t>
            </a:r>
            <a:r>
              <a:rPr sz="1600" spc="15" dirty="0">
                <a:latin typeface="URW Gothic"/>
                <a:cs typeface="URW Gothic"/>
              </a:rPr>
              <a:t>LS </a:t>
            </a:r>
            <a:r>
              <a:rPr sz="1600" spc="20" dirty="0">
                <a:latin typeface="URW Gothic"/>
                <a:cs typeface="URW Gothic"/>
              </a:rPr>
              <a:t>learning, agents </a:t>
            </a:r>
            <a:r>
              <a:rPr sz="1600" spc="10" dirty="0">
                <a:latin typeface="URW Gothic"/>
                <a:cs typeface="URW Gothic"/>
              </a:rPr>
              <a:t>have </a:t>
            </a:r>
            <a:r>
              <a:rPr sz="1600" spc="15" dirty="0">
                <a:latin typeface="URW Gothic"/>
                <a:cs typeface="URW Gothic"/>
              </a:rPr>
              <a:t>beliefs or </a:t>
            </a:r>
            <a:r>
              <a:rPr sz="1600" spc="10" dirty="0">
                <a:latin typeface="URW Gothic"/>
                <a:cs typeface="URW Gothic"/>
              </a:rPr>
              <a:t>perceived </a:t>
            </a:r>
            <a:r>
              <a:rPr sz="1600" spc="20" dirty="0">
                <a:latin typeface="URW Gothic"/>
                <a:cs typeface="URW Gothic"/>
              </a:rPr>
              <a:t>law </a:t>
            </a:r>
            <a:r>
              <a:rPr sz="1600" spc="15" dirty="0">
                <a:latin typeface="URW Gothic"/>
                <a:cs typeface="URW Gothic"/>
              </a:rPr>
              <a:t>of </a:t>
            </a:r>
            <a:r>
              <a:rPr sz="1600" spc="20" dirty="0">
                <a:latin typeface="URW Gothic"/>
                <a:cs typeface="URW Gothic"/>
              </a:rPr>
              <a:t>motion</a:t>
            </a:r>
            <a:r>
              <a:rPr sz="1600" spc="-40" dirty="0">
                <a:latin typeface="URW Gothic"/>
                <a:cs typeface="URW Gothic"/>
              </a:rPr>
              <a:t> </a:t>
            </a:r>
            <a:r>
              <a:rPr sz="1600" spc="15" dirty="0">
                <a:latin typeface="URW Gothic"/>
                <a:cs typeface="URW Gothic"/>
              </a:rPr>
              <a:t>(PLM),</a:t>
            </a:r>
            <a:endParaRPr sz="1600">
              <a:latin typeface="URW Gothic"/>
              <a:cs typeface="URW Gothic"/>
            </a:endParaRPr>
          </a:p>
          <a:p>
            <a:pPr marL="51435" algn="ctr">
              <a:lnSpc>
                <a:spcPct val="100000"/>
              </a:lnSpc>
              <a:spcBef>
                <a:spcPts val="1764"/>
              </a:spcBef>
            </a:pPr>
            <a:r>
              <a:rPr sz="1600" i="1" spc="15" dirty="0">
                <a:solidFill>
                  <a:srgbClr val="BDB86B"/>
                </a:solidFill>
                <a:latin typeface="URW Gothic"/>
                <a:cs typeface="URW Gothic"/>
              </a:rPr>
              <a:t>c</a:t>
            </a:r>
            <a:r>
              <a:rPr sz="1800" i="1" spc="22" baseline="-16203" dirty="0">
                <a:solidFill>
                  <a:srgbClr val="BDB86B"/>
                </a:solidFill>
                <a:latin typeface="URW Gothic"/>
                <a:cs typeface="URW Gothic"/>
              </a:rPr>
              <a:t>t  </a:t>
            </a:r>
            <a:r>
              <a:rPr sz="1600" spc="145" dirty="0">
                <a:solidFill>
                  <a:srgbClr val="BDB86B"/>
                </a:solidFill>
                <a:latin typeface="DejaVu Sans Condensed"/>
                <a:cs typeface="DejaVu Sans Condensed"/>
              </a:rPr>
              <a:t>= </a:t>
            </a:r>
            <a:r>
              <a:rPr sz="1600" i="1" spc="25" dirty="0">
                <a:solidFill>
                  <a:srgbClr val="BDB86B"/>
                </a:solidFill>
                <a:latin typeface="URW Gothic"/>
                <a:cs typeface="URW Gothic"/>
              </a:rPr>
              <a:t>a </a:t>
            </a:r>
            <a:r>
              <a:rPr sz="1600" spc="145" dirty="0">
                <a:solidFill>
                  <a:srgbClr val="BDB86B"/>
                </a:solidFill>
                <a:latin typeface="DejaVu Sans Condensed"/>
                <a:cs typeface="DejaVu Sans Condensed"/>
              </a:rPr>
              <a:t>+ </a:t>
            </a:r>
            <a:r>
              <a:rPr sz="1600" i="1" spc="30" dirty="0">
                <a:solidFill>
                  <a:srgbClr val="BDB86B"/>
                </a:solidFill>
                <a:latin typeface="URW Gothic"/>
                <a:cs typeface="URW Gothic"/>
              </a:rPr>
              <a:t>bw</a:t>
            </a:r>
            <a:r>
              <a:rPr sz="1800" i="1" spc="44" baseline="-16203" dirty="0">
                <a:solidFill>
                  <a:srgbClr val="BDB86B"/>
                </a:solidFill>
                <a:latin typeface="URW Gothic"/>
                <a:cs typeface="URW Gothic"/>
              </a:rPr>
              <a:t>t</a:t>
            </a:r>
            <a:r>
              <a:rPr sz="1800" i="1" spc="44" baseline="-16203" dirty="0">
                <a:solidFill>
                  <a:srgbClr val="BDB86B"/>
                </a:solidFill>
                <a:latin typeface="DejaVu Sans"/>
                <a:cs typeface="DejaVu Sans"/>
              </a:rPr>
              <a:t>—</a:t>
            </a:r>
            <a:r>
              <a:rPr sz="1800" spc="44" baseline="-16203" dirty="0">
                <a:solidFill>
                  <a:srgbClr val="BDB86B"/>
                </a:solidFill>
                <a:latin typeface="URW Gothic"/>
                <a:cs typeface="URW Gothic"/>
              </a:rPr>
              <a:t>1 </a:t>
            </a:r>
            <a:r>
              <a:rPr sz="1600" spc="145" dirty="0">
                <a:solidFill>
                  <a:srgbClr val="BDB86B"/>
                </a:solidFill>
                <a:latin typeface="DejaVu Sans Condensed"/>
                <a:cs typeface="DejaVu Sans Condensed"/>
              </a:rPr>
              <a:t>+</a:t>
            </a:r>
            <a:r>
              <a:rPr sz="1600" spc="-310" dirty="0">
                <a:solidFill>
                  <a:srgbClr val="BDB86B"/>
                </a:solidFill>
                <a:latin typeface="DejaVu Sans Condensed"/>
                <a:cs typeface="DejaVu Sans Condensed"/>
              </a:rPr>
              <a:t> </a:t>
            </a:r>
            <a:r>
              <a:rPr sz="1600" i="1" spc="-360" dirty="0">
                <a:solidFill>
                  <a:srgbClr val="BDB86B"/>
                </a:solidFill>
                <a:latin typeface="DejaVu Sans"/>
                <a:cs typeface="DejaVu Sans"/>
              </a:rPr>
              <a:t>⌘</a:t>
            </a:r>
            <a:r>
              <a:rPr sz="1800" i="1" spc="-540" baseline="-16203" dirty="0">
                <a:solidFill>
                  <a:srgbClr val="BDB86B"/>
                </a:solidFill>
                <a:latin typeface="URW Gothic"/>
                <a:cs typeface="URW Gothic"/>
              </a:rPr>
              <a:t>t</a:t>
            </a:r>
            <a:r>
              <a:rPr sz="1800" i="1" spc="-179" baseline="-16203" dirty="0">
                <a:solidFill>
                  <a:srgbClr val="BDB86B"/>
                </a:solidFill>
                <a:latin typeface="URW Gothic"/>
                <a:cs typeface="URW Gothic"/>
              </a:rPr>
              <a:t> </a:t>
            </a:r>
            <a:r>
              <a:rPr sz="1600" i="1" spc="-30" dirty="0">
                <a:solidFill>
                  <a:srgbClr val="BDB86B"/>
                </a:solidFill>
                <a:latin typeface="DejaVu Sans"/>
                <a:cs typeface="DejaVu Sans"/>
              </a:rPr>
              <a:t>.</a:t>
            </a:r>
            <a:endParaRPr sz="1600">
              <a:latin typeface="DejaVu Sans"/>
              <a:cs typeface="DejaVu Sans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340625" y="3452967"/>
            <a:ext cx="7936865" cy="27495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80340" indent="-168275">
              <a:lnSpc>
                <a:spcPct val="100000"/>
              </a:lnSpc>
              <a:spcBef>
                <a:spcPts val="135"/>
              </a:spcBef>
              <a:buFont typeface="DejaVu Sans"/>
              <a:buChar char="•"/>
              <a:tabLst>
                <a:tab pos="180975" algn="l"/>
              </a:tabLst>
            </a:pPr>
            <a:r>
              <a:rPr sz="1600" spc="-15" dirty="0">
                <a:latin typeface="URW Gothic"/>
                <a:cs typeface="URW Gothic"/>
              </a:rPr>
              <a:t>However, </a:t>
            </a:r>
            <a:r>
              <a:rPr sz="1600" i="1" spc="25" dirty="0">
                <a:latin typeface="URW Gothic"/>
                <a:cs typeface="URW Gothic"/>
              </a:rPr>
              <a:t>a</a:t>
            </a:r>
            <a:r>
              <a:rPr sz="1600" i="1" spc="25" dirty="0">
                <a:latin typeface="DejaVu Sans"/>
                <a:cs typeface="DejaVu Sans"/>
              </a:rPr>
              <a:t>, </a:t>
            </a:r>
            <a:r>
              <a:rPr sz="1600" i="1" spc="25" dirty="0">
                <a:latin typeface="URW Gothic"/>
                <a:cs typeface="URW Gothic"/>
              </a:rPr>
              <a:t>b </a:t>
            </a:r>
            <a:r>
              <a:rPr sz="1600" spc="15" dirty="0">
                <a:latin typeface="URW Gothic"/>
                <a:cs typeface="URW Gothic"/>
              </a:rPr>
              <a:t>are unknown. </a:t>
            </a:r>
            <a:r>
              <a:rPr sz="1600" spc="20" dirty="0">
                <a:latin typeface="URW Gothic"/>
                <a:cs typeface="URW Gothic"/>
              </a:rPr>
              <a:t>At </a:t>
            </a:r>
            <a:r>
              <a:rPr sz="1600" spc="15" dirty="0">
                <a:latin typeface="URW Gothic"/>
                <a:cs typeface="URW Gothic"/>
              </a:rPr>
              <a:t>the </a:t>
            </a:r>
            <a:r>
              <a:rPr sz="1600" spc="20" dirty="0">
                <a:latin typeface="URW Gothic"/>
                <a:cs typeface="URW Gothic"/>
              </a:rPr>
              <a:t>end </a:t>
            </a:r>
            <a:r>
              <a:rPr sz="1600" spc="15" dirty="0">
                <a:latin typeface="URW Gothic"/>
                <a:cs typeface="URW Gothic"/>
              </a:rPr>
              <a:t>of time </a:t>
            </a:r>
            <a:r>
              <a:rPr sz="1600" i="1" spc="10" dirty="0">
                <a:latin typeface="URW Gothic"/>
                <a:cs typeface="URW Gothic"/>
              </a:rPr>
              <a:t>t </a:t>
            </a:r>
            <a:r>
              <a:rPr sz="1600" i="1" spc="-250" dirty="0">
                <a:latin typeface="DejaVu Sans"/>
                <a:cs typeface="DejaVu Sans"/>
              </a:rPr>
              <a:t>— </a:t>
            </a:r>
            <a:r>
              <a:rPr sz="1600" spc="20" dirty="0">
                <a:latin typeface="URW Gothic"/>
                <a:cs typeface="URW Gothic"/>
              </a:rPr>
              <a:t>1 </a:t>
            </a:r>
            <a:r>
              <a:rPr sz="1600" spc="10" dirty="0">
                <a:latin typeface="URW Gothic"/>
                <a:cs typeface="URW Gothic"/>
              </a:rPr>
              <a:t>they </a:t>
            </a:r>
            <a:r>
              <a:rPr sz="1600" spc="15" dirty="0">
                <a:latin typeface="URW Gothic"/>
                <a:cs typeface="URW Gothic"/>
              </a:rPr>
              <a:t>estimate </a:t>
            </a:r>
            <a:r>
              <a:rPr sz="1600" i="1" spc="25" dirty="0">
                <a:latin typeface="URW Gothic"/>
                <a:cs typeface="URW Gothic"/>
              </a:rPr>
              <a:t>a</a:t>
            </a:r>
            <a:r>
              <a:rPr sz="1600" i="1" spc="25" dirty="0">
                <a:latin typeface="DejaVu Sans"/>
                <a:cs typeface="DejaVu Sans"/>
              </a:rPr>
              <a:t>, </a:t>
            </a:r>
            <a:r>
              <a:rPr sz="1600" i="1" spc="25" dirty="0">
                <a:latin typeface="URW Gothic"/>
                <a:cs typeface="URW Gothic"/>
              </a:rPr>
              <a:t>b </a:t>
            </a:r>
            <a:r>
              <a:rPr sz="1600" spc="5" dirty="0">
                <a:latin typeface="URW Gothic"/>
                <a:cs typeface="URW Gothic"/>
              </a:rPr>
              <a:t>by</a:t>
            </a:r>
            <a:r>
              <a:rPr sz="1600" spc="-135" dirty="0">
                <a:latin typeface="URW Gothic"/>
                <a:cs typeface="URW Gothic"/>
              </a:rPr>
              <a:t> </a:t>
            </a:r>
            <a:r>
              <a:rPr sz="1600" spc="20" dirty="0">
                <a:latin typeface="Bookman Uralic"/>
                <a:cs typeface="Bookman Uralic"/>
              </a:rPr>
              <a:t>LS</a:t>
            </a:r>
            <a:endParaRPr sz="1600">
              <a:latin typeface="Bookman Uralic"/>
              <a:cs typeface="Bookman Uralic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340625" y="3560167"/>
            <a:ext cx="6305550" cy="777875"/>
          </a:xfrm>
          <a:prstGeom prst="rect">
            <a:avLst/>
          </a:prstGeom>
        </p:spPr>
        <p:txBody>
          <a:bodyPr vert="horz" wrap="square" lIns="0" tIns="144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35"/>
              </a:spcBef>
            </a:pPr>
            <a:r>
              <a:rPr sz="1600" spc="15" dirty="0">
                <a:latin typeface="URW Gothic"/>
                <a:cs typeface="URW Gothic"/>
              </a:rPr>
              <a:t>(Least Squares) using </a:t>
            </a:r>
            <a:r>
              <a:rPr sz="1600" spc="20" dirty="0">
                <a:latin typeface="URW Gothic"/>
                <a:cs typeface="URW Gothic"/>
              </a:rPr>
              <a:t>data </a:t>
            </a:r>
            <a:r>
              <a:rPr sz="1600" spc="15" dirty="0">
                <a:latin typeface="URW Gothic"/>
                <a:cs typeface="URW Gothic"/>
              </a:rPr>
              <a:t>through </a:t>
            </a:r>
            <a:r>
              <a:rPr sz="1600" i="1" spc="10" dirty="0">
                <a:latin typeface="URW Gothic"/>
                <a:cs typeface="URW Gothic"/>
              </a:rPr>
              <a:t>t </a:t>
            </a:r>
            <a:r>
              <a:rPr sz="1600" i="1" spc="-250" dirty="0">
                <a:latin typeface="DejaVu Sans"/>
                <a:cs typeface="DejaVu Sans"/>
              </a:rPr>
              <a:t>—</a:t>
            </a:r>
            <a:r>
              <a:rPr sz="1600" i="1" spc="-80" dirty="0">
                <a:latin typeface="DejaVu Sans"/>
                <a:cs typeface="DejaVu Sans"/>
              </a:rPr>
              <a:t> </a:t>
            </a:r>
            <a:r>
              <a:rPr sz="1600" spc="15" dirty="0">
                <a:latin typeface="URW Gothic"/>
                <a:cs typeface="URW Gothic"/>
              </a:rPr>
              <a:t>1.</a:t>
            </a:r>
            <a:endParaRPr sz="1600">
              <a:latin typeface="URW Gothic"/>
              <a:cs typeface="URW Gothic"/>
            </a:endParaRPr>
          </a:p>
          <a:p>
            <a:pPr marL="180340" indent="-168275">
              <a:lnSpc>
                <a:spcPct val="100000"/>
              </a:lnSpc>
              <a:spcBef>
                <a:spcPts val="1040"/>
              </a:spcBef>
              <a:buFont typeface="DejaVu Sans"/>
              <a:buChar char="•"/>
              <a:tabLst>
                <a:tab pos="180975" algn="l"/>
              </a:tabLst>
            </a:pPr>
            <a:r>
              <a:rPr sz="1600" spc="15" dirty="0">
                <a:latin typeface="URW Gothic"/>
                <a:cs typeface="URW Gothic"/>
              </a:rPr>
              <a:t>Then, </a:t>
            </a:r>
            <a:r>
              <a:rPr sz="1600" spc="10" dirty="0">
                <a:latin typeface="URW Gothic"/>
                <a:cs typeface="URW Gothic"/>
              </a:rPr>
              <a:t>they </a:t>
            </a:r>
            <a:r>
              <a:rPr sz="1600" spc="20" dirty="0">
                <a:latin typeface="URW Gothic"/>
                <a:cs typeface="URW Gothic"/>
              </a:rPr>
              <a:t>use </a:t>
            </a:r>
            <a:r>
              <a:rPr sz="1600" spc="15" dirty="0">
                <a:latin typeface="URW Gothic"/>
                <a:cs typeface="URW Gothic"/>
              </a:rPr>
              <a:t>the estimated </a:t>
            </a:r>
            <a:r>
              <a:rPr sz="1600" spc="5" dirty="0">
                <a:latin typeface="URW Gothic"/>
                <a:cs typeface="URW Gothic"/>
              </a:rPr>
              <a:t>coefficients </a:t>
            </a:r>
            <a:r>
              <a:rPr sz="1600" spc="15" dirty="0">
                <a:latin typeface="URW Gothic"/>
                <a:cs typeface="URW Gothic"/>
              </a:rPr>
              <a:t>to </a:t>
            </a:r>
            <a:r>
              <a:rPr sz="1600" spc="10" dirty="0">
                <a:latin typeface="URW Gothic"/>
                <a:cs typeface="URW Gothic"/>
              </a:rPr>
              <a:t>make </a:t>
            </a:r>
            <a:r>
              <a:rPr sz="1600" spc="5" dirty="0">
                <a:latin typeface="URW Gothic"/>
                <a:cs typeface="URW Gothic"/>
              </a:rPr>
              <a:t>forecasts</a:t>
            </a:r>
            <a:r>
              <a:rPr sz="1600" spc="-15" dirty="0">
                <a:latin typeface="URW Gothic"/>
                <a:cs typeface="URW Gothic"/>
              </a:rPr>
              <a:t> </a:t>
            </a:r>
            <a:r>
              <a:rPr sz="1600" i="1" spc="15" dirty="0">
                <a:solidFill>
                  <a:srgbClr val="FF8C00"/>
                </a:solidFill>
                <a:latin typeface="URW Gothic"/>
                <a:cs typeface="URW Gothic"/>
              </a:rPr>
              <a:t>E</a:t>
            </a:r>
            <a:endParaRPr sz="1600">
              <a:latin typeface="URW Gothic"/>
              <a:cs typeface="URW Gothic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7636181" y="4041687"/>
            <a:ext cx="125095" cy="2127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200" i="1" spc="-225" dirty="0">
                <a:solidFill>
                  <a:srgbClr val="FF8C00"/>
                </a:solidFill>
                <a:latin typeface="DejaVu Sans"/>
                <a:cs typeface="DejaVu Sans"/>
              </a:rPr>
              <a:t>⇤</a:t>
            </a:r>
            <a:endParaRPr sz="1200">
              <a:latin typeface="DejaVu Sans"/>
              <a:cs typeface="DejaVu Sans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7620397" y="4195529"/>
            <a:ext cx="329565" cy="2127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200" i="1" spc="5" dirty="0">
                <a:solidFill>
                  <a:srgbClr val="FF8C00"/>
                </a:solidFill>
                <a:latin typeface="URW Gothic"/>
                <a:cs typeface="URW Gothic"/>
              </a:rPr>
              <a:t>t</a:t>
            </a:r>
            <a:r>
              <a:rPr sz="1200" i="1" spc="-270" dirty="0">
                <a:solidFill>
                  <a:srgbClr val="FF8C00"/>
                </a:solidFill>
                <a:latin typeface="URW Gothic"/>
                <a:cs typeface="URW Gothic"/>
              </a:rPr>
              <a:t> </a:t>
            </a:r>
            <a:r>
              <a:rPr sz="1200" i="1" spc="-5" dirty="0">
                <a:solidFill>
                  <a:srgbClr val="FF8C00"/>
                </a:solidFill>
                <a:latin typeface="DejaVu Sans"/>
                <a:cs typeface="DejaVu Sans"/>
              </a:rPr>
              <a:t>—</a:t>
            </a:r>
            <a:r>
              <a:rPr sz="1200" spc="-5" dirty="0">
                <a:solidFill>
                  <a:srgbClr val="FF8C00"/>
                </a:solidFill>
                <a:latin typeface="URW Gothic"/>
                <a:cs typeface="URW Gothic"/>
              </a:rPr>
              <a:t>1</a:t>
            </a:r>
            <a:endParaRPr sz="1200">
              <a:latin typeface="URW Gothic"/>
              <a:cs typeface="URW Gothic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8071749" y="4159867"/>
            <a:ext cx="78740" cy="2127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200" i="1" spc="5" dirty="0">
                <a:solidFill>
                  <a:srgbClr val="FF8C00"/>
                </a:solidFill>
                <a:latin typeface="URW Gothic"/>
                <a:cs typeface="URW Gothic"/>
              </a:rPr>
              <a:t>t</a:t>
            </a:r>
            <a:endParaRPr sz="1200">
              <a:latin typeface="URW Gothic"/>
              <a:cs typeface="URW Gothic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7937238" y="4063093"/>
            <a:ext cx="297815" cy="27495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600" i="1" spc="20" dirty="0">
                <a:solidFill>
                  <a:srgbClr val="FF8C00"/>
                </a:solidFill>
                <a:latin typeface="URW Gothic"/>
                <a:cs typeface="URW Gothic"/>
              </a:rPr>
              <a:t>c</a:t>
            </a:r>
            <a:r>
              <a:rPr sz="1600" i="1" spc="100" dirty="0">
                <a:solidFill>
                  <a:srgbClr val="FF8C00"/>
                </a:solidFill>
                <a:latin typeface="URW Gothic"/>
                <a:cs typeface="URW Gothic"/>
              </a:rPr>
              <a:t> </a:t>
            </a:r>
            <a:r>
              <a:rPr sz="1600" spc="10" dirty="0">
                <a:latin typeface="URW Gothic"/>
                <a:cs typeface="URW Gothic"/>
              </a:rPr>
              <a:t>.</a:t>
            </a:r>
            <a:endParaRPr sz="1600">
              <a:latin typeface="URW Gothic"/>
              <a:cs typeface="URW Gothic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1302525" y="4488722"/>
            <a:ext cx="8077834" cy="50927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50800">
              <a:lnSpc>
                <a:spcPts val="1880"/>
              </a:lnSpc>
              <a:spcBef>
                <a:spcPts val="135"/>
              </a:spcBef>
            </a:pPr>
            <a:r>
              <a:rPr sz="1600" i="1" spc="-459" dirty="0">
                <a:latin typeface="DejaVu Sans"/>
                <a:cs typeface="DejaVu Sans"/>
              </a:rPr>
              <a:t>•</a:t>
            </a:r>
            <a:r>
              <a:rPr sz="2400" i="1" spc="-690" baseline="-64236" dirty="0">
                <a:latin typeface="URW Gothic"/>
                <a:cs typeface="URW Gothic"/>
              </a:rPr>
              <a:t>a</a:t>
            </a:r>
            <a:r>
              <a:rPr sz="2400" i="1" spc="-359" baseline="-64236" dirty="0">
                <a:latin typeface="URW Gothic"/>
                <a:cs typeface="URW Gothic"/>
              </a:rPr>
              <a:t> </a:t>
            </a:r>
            <a:r>
              <a:rPr sz="1600" spc="20" dirty="0">
                <a:latin typeface="URW Gothic"/>
                <a:cs typeface="URW Gothic"/>
              </a:rPr>
              <a:t>End </a:t>
            </a:r>
            <a:r>
              <a:rPr sz="1600" spc="15" dirty="0">
                <a:latin typeface="URW Gothic"/>
                <a:cs typeface="URW Gothic"/>
              </a:rPr>
              <a:t>of </a:t>
            </a:r>
            <a:r>
              <a:rPr sz="1600" i="1" spc="10" dirty="0">
                <a:latin typeface="URW Gothic"/>
                <a:cs typeface="URW Gothic"/>
              </a:rPr>
              <a:t>t </a:t>
            </a:r>
            <a:r>
              <a:rPr sz="1600" i="1" spc="-250" dirty="0">
                <a:latin typeface="DejaVu Sans"/>
                <a:cs typeface="DejaVu Sans"/>
              </a:rPr>
              <a:t>— </a:t>
            </a:r>
            <a:r>
              <a:rPr sz="1600" spc="15" dirty="0">
                <a:latin typeface="URW Gothic"/>
                <a:cs typeface="URW Gothic"/>
              </a:rPr>
              <a:t>1: </a:t>
            </a:r>
            <a:r>
              <a:rPr sz="1600" i="1" spc="35" dirty="0">
                <a:latin typeface="URW Gothic"/>
                <a:cs typeface="URW Gothic"/>
              </a:rPr>
              <a:t>w</a:t>
            </a:r>
            <a:r>
              <a:rPr sz="1800" i="1" spc="52" baseline="-16203" dirty="0">
                <a:latin typeface="URW Gothic"/>
                <a:cs typeface="URW Gothic"/>
              </a:rPr>
              <a:t>t</a:t>
            </a:r>
            <a:r>
              <a:rPr sz="1800" i="1" spc="52" baseline="-16203" dirty="0">
                <a:latin typeface="DejaVu Sans"/>
                <a:cs typeface="DejaVu Sans"/>
              </a:rPr>
              <a:t>—</a:t>
            </a:r>
            <a:r>
              <a:rPr sz="1800" spc="52" baseline="-16203" dirty="0">
                <a:latin typeface="URW Gothic"/>
                <a:cs typeface="URW Gothic"/>
              </a:rPr>
              <a:t>1 </a:t>
            </a:r>
            <a:r>
              <a:rPr sz="1600" spc="20" dirty="0">
                <a:latin typeface="URW Gothic"/>
                <a:cs typeface="URW Gothic"/>
              </a:rPr>
              <a:t>and </a:t>
            </a:r>
            <a:r>
              <a:rPr sz="1600" i="1" spc="30" dirty="0">
                <a:latin typeface="URW Gothic"/>
                <a:cs typeface="URW Gothic"/>
              </a:rPr>
              <a:t>c</a:t>
            </a:r>
            <a:r>
              <a:rPr sz="1800" i="1" spc="44" baseline="-16203" dirty="0">
                <a:latin typeface="URW Gothic"/>
                <a:cs typeface="URW Gothic"/>
              </a:rPr>
              <a:t>t</a:t>
            </a:r>
            <a:r>
              <a:rPr sz="1800" i="1" spc="44" baseline="-16203" dirty="0">
                <a:latin typeface="DejaVu Sans"/>
                <a:cs typeface="DejaVu Sans"/>
              </a:rPr>
              <a:t>—</a:t>
            </a:r>
            <a:r>
              <a:rPr sz="1800" spc="44" baseline="-16203" dirty="0">
                <a:latin typeface="URW Gothic"/>
                <a:cs typeface="URW Gothic"/>
              </a:rPr>
              <a:t>1 </a:t>
            </a:r>
            <a:r>
              <a:rPr sz="1600" spc="15" dirty="0">
                <a:latin typeface="URW Gothic"/>
                <a:cs typeface="URW Gothic"/>
              </a:rPr>
              <a:t>are </a:t>
            </a:r>
            <a:r>
              <a:rPr sz="1600" spc="20" dirty="0">
                <a:latin typeface="URW Gothic"/>
                <a:cs typeface="URW Gothic"/>
              </a:rPr>
              <a:t>observed. Agents update </a:t>
            </a:r>
            <a:r>
              <a:rPr sz="1600" spc="15" dirty="0">
                <a:latin typeface="URW Gothic"/>
                <a:cs typeface="URW Gothic"/>
              </a:rPr>
              <a:t>estimates of</a:t>
            </a:r>
            <a:r>
              <a:rPr sz="1600" spc="75" dirty="0">
                <a:latin typeface="URW Gothic"/>
                <a:cs typeface="URW Gothic"/>
              </a:rPr>
              <a:t> </a:t>
            </a:r>
            <a:r>
              <a:rPr sz="1600" i="1" spc="25" dirty="0">
                <a:latin typeface="URW Gothic"/>
                <a:cs typeface="URW Gothic"/>
              </a:rPr>
              <a:t>a</a:t>
            </a:r>
            <a:r>
              <a:rPr sz="1600" i="1" spc="25" dirty="0">
                <a:latin typeface="DejaVu Sans"/>
                <a:cs typeface="DejaVu Sans"/>
              </a:rPr>
              <a:t>, </a:t>
            </a:r>
            <a:r>
              <a:rPr sz="1600" i="1" spc="25" dirty="0">
                <a:latin typeface="URW Gothic"/>
                <a:cs typeface="URW Gothic"/>
              </a:rPr>
              <a:t>b </a:t>
            </a:r>
            <a:r>
              <a:rPr sz="1600" spc="15" dirty="0">
                <a:latin typeface="URW Gothic"/>
                <a:cs typeface="URW Gothic"/>
              </a:rPr>
              <a:t>to</a:t>
            </a:r>
            <a:endParaRPr sz="1600">
              <a:latin typeface="URW Gothic"/>
              <a:cs typeface="URW Gothic"/>
            </a:endParaRPr>
          </a:p>
          <a:p>
            <a:pPr marL="192405">
              <a:lnSpc>
                <a:spcPts val="1880"/>
              </a:lnSpc>
            </a:pPr>
            <a:r>
              <a:rPr sz="1800" i="1" spc="67" baseline="-16203" dirty="0">
                <a:latin typeface="URW Gothic"/>
                <a:cs typeface="URW Gothic"/>
              </a:rPr>
              <a:t>t</a:t>
            </a:r>
            <a:r>
              <a:rPr sz="1800" i="1" spc="67" baseline="-16203" dirty="0">
                <a:latin typeface="DejaVu Sans"/>
                <a:cs typeface="DejaVu Sans"/>
              </a:rPr>
              <a:t>—</a:t>
            </a:r>
            <a:r>
              <a:rPr sz="1800" spc="67" baseline="-16203" dirty="0">
                <a:latin typeface="URW Gothic"/>
                <a:cs typeface="URW Gothic"/>
              </a:rPr>
              <a:t>1</a:t>
            </a:r>
            <a:r>
              <a:rPr sz="1600" i="1" spc="45" dirty="0">
                <a:latin typeface="DejaVu Sans"/>
                <a:cs typeface="DejaVu Sans"/>
              </a:rPr>
              <a:t>, </a:t>
            </a:r>
            <a:r>
              <a:rPr sz="1600" i="1" spc="30" dirty="0">
                <a:latin typeface="URW Gothic"/>
                <a:cs typeface="URW Gothic"/>
              </a:rPr>
              <a:t>b</a:t>
            </a:r>
            <a:r>
              <a:rPr sz="1800" i="1" spc="44" baseline="-16203" dirty="0">
                <a:latin typeface="URW Gothic"/>
                <a:cs typeface="URW Gothic"/>
              </a:rPr>
              <a:t>t</a:t>
            </a:r>
            <a:r>
              <a:rPr sz="1800" i="1" spc="44" baseline="-16203" dirty="0">
                <a:latin typeface="DejaVu Sans"/>
                <a:cs typeface="DejaVu Sans"/>
              </a:rPr>
              <a:t>—</a:t>
            </a:r>
            <a:r>
              <a:rPr sz="1800" spc="44" baseline="-16203" dirty="0">
                <a:latin typeface="URW Gothic"/>
                <a:cs typeface="URW Gothic"/>
              </a:rPr>
              <a:t>1 </a:t>
            </a:r>
            <a:r>
              <a:rPr sz="1600" spc="20" dirty="0">
                <a:latin typeface="URW Gothic"/>
                <a:cs typeface="URW Gothic"/>
              </a:rPr>
              <a:t>and </a:t>
            </a:r>
            <a:r>
              <a:rPr sz="1600" spc="10" dirty="0">
                <a:latin typeface="URW Gothic"/>
                <a:cs typeface="URW Gothic"/>
              </a:rPr>
              <a:t>make</a:t>
            </a:r>
            <a:r>
              <a:rPr sz="1600" spc="-75" dirty="0">
                <a:latin typeface="URW Gothic"/>
                <a:cs typeface="URW Gothic"/>
              </a:rPr>
              <a:t> </a:t>
            </a:r>
            <a:r>
              <a:rPr sz="1600" spc="10" dirty="0">
                <a:latin typeface="URW Gothic"/>
                <a:cs typeface="URW Gothic"/>
              </a:rPr>
              <a:t>forecasts,</a:t>
            </a:r>
            <a:endParaRPr sz="1600">
              <a:latin typeface="URW Gothic"/>
              <a:cs typeface="URW Gothic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4123142" y="5083650"/>
            <a:ext cx="125095" cy="2127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200" i="1" spc="-225" dirty="0">
                <a:solidFill>
                  <a:srgbClr val="FF8C00"/>
                </a:solidFill>
                <a:latin typeface="DejaVu Sans"/>
                <a:cs typeface="DejaVu Sans"/>
              </a:rPr>
              <a:t>⇤</a:t>
            </a:r>
            <a:endParaRPr sz="1200">
              <a:latin typeface="DejaVu Sans"/>
              <a:cs typeface="DejaVu Sans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4107332" y="5237493"/>
            <a:ext cx="329565" cy="2127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200" i="1" spc="5" dirty="0">
                <a:solidFill>
                  <a:srgbClr val="FF8C00"/>
                </a:solidFill>
                <a:latin typeface="URW Gothic"/>
                <a:cs typeface="URW Gothic"/>
              </a:rPr>
              <a:t>t</a:t>
            </a:r>
            <a:r>
              <a:rPr sz="1200" i="1" spc="-270" dirty="0">
                <a:solidFill>
                  <a:srgbClr val="FF8C00"/>
                </a:solidFill>
                <a:latin typeface="URW Gothic"/>
                <a:cs typeface="URW Gothic"/>
              </a:rPr>
              <a:t> </a:t>
            </a:r>
            <a:r>
              <a:rPr sz="1200" i="1" spc="-5" dirty="0">
                <a:solidFill>
                  <a:srgbClr val="FF8C00"/>
                </a:solidFill>
                <a:latin typeface="DejaVu Sans"/>
                <a:cs typeface="DejaVu Sans"/>
              </a:rPr>
              <a:t>—</a:t>
            </a:r>
            <a:r>
              <a:rPr sz="1200" spc="-5" dirty="0">
                <a:solidFill>
                  <a:srgbClr val="FF8C00"/>
                </a:solidFill>
                <a:latin typeface="URW Gothic"/>
                <a:cs typeface="URW Gothic"/>
              </a:rPr>
              <a:t>1</a:t>
            </a:r>
            <a:endParaRPr sz="1200">
              <a:latin typeface="URW Gothic"/>
              <a:cs typeface="URW Gothic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4558710" y="5214822"/>
            <a:ext cx="78740" cy="2127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200" i="1" spc="5" dirty="0">
                <a:solidFill>
                  <a:srgbClr val="FF8C00"/>
                </a:solidFill>
                <a:latin typeface="URW Gothic"/>
                <a:cs typeface="URW Gothic"/>
              </a:rPr>
              <a:t>t</a:t>
            </a:r>
            <a:endParaRPr sz="1200">
              <a:latin typeface="URW Gothic"/>
              <a:cs typeface="URW Gothic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3995884" y="5118048"/>
            <a:ext cx="1105535" cy="27495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  <a:tabLst>
                <a:tab pos="440690" algn="l"/>
                <a:tab pos="716915" algn="l"/>
              </a:tabLst>
            </a:pPr>
            <a:r>
              <a:rPr sz="1600" i="1" spc="15" dirty="0">
                <a:solidFill>
                  <a:srgbClr val="FF8C00"/>
                </a:solidFill>
                <a:latin typeface="URW Gothic"/>
                <a:cs typeface="URW Gothic"/>
              </a:rPr>
              <a:t>E	</a:t>
            </a:r>
            <a:r>
              <a:rPr sz="1600" i="1" spc="20" dirty="0">
                <a:solidFill>
                  <a:srgbClr val="FF8C00"/>
                </a:solidFill>
                <a:latin typeface="URW Gothic"/>
                <a:cs typeface="URW Gothic"/>
              </a:rPr>
              <a:t>c	</a:t>
            </a:r>
            <a:r>
              <a:rPr sz="1600" spc="145" dirty="0">
                <a:solidFill>
                  <a:srgbClr val="FF8C00"/>
                </a:solidFill>
                <a:latin typeface="DejaVu Sans Condensed"/>
                <a:cs typeface="DejaVu Sans Condensed"/>
              </a:rPr>
              <a:t>=</a:t>
            </a:r>
            <a:r>
              <a:rPr sz="1600" spc="-60" dirty="0">
                <a:solidFill>
                  <a:srgbClr val="FF8C00"/>
                </a:solidFill>
                <a:latin typeface="DejaVu Sans Condensed"/>
                <a:cs typeface="DejaVu Sans Condensed"/>
              </a:rPr>
              <a:t> </a:t>
            </a:r>
            <a:r>
              <a:rPr sz="1600" i="1" spc="25" dirty="0">
                <a:solidFill>
                  <a:srgbClr val="FF8C00"/>
                </a:solidFill>
                <a:latin typeface="URW Gothic"/>
                <a:cs typeface="URW Gothic"/>
              </a:rPr>
              <a:t>a</a:t>
            </a:r>
            <a:endParaRPr sz="1600">
              <a:latin typeface="URW Gothic"/>
              <a:cs typeface="URW Gothic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5075570" y="5214822"/>
            <a:ext cx="329565" cy="2127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200" i="1" spc="114" dirty="0">
                <a:solidFill>
                  <a:srgbClr val="FF8C00"/>
                </a:solidFill>
                <a:latin typeface="URW Gothic"/>
                <a:cs typeface="URW Gothic"/>
              </a:rPr>
              <a:t>t</a:t>
            </a:r>
            <a:r>
              <a:rPr sz="1200" i="1" spc="-20" dirty="0">
                <a:solidFill>
                  <a:srgbClr val="FF8C00"/>
                </a:solidFill>
                <a:latin typeface="DejaVu Sans"/>
                <a:cs typeface="DejaVu Sans"/>
              </a:rPr>
              <a:t>—</a:t>
            </a:r>
            <a:r>
              <a:rPr sz="1200" spc="15" dirty="0">
                <a:solidFill>
                  <a:srgbClr val="FF8C00"/>
                </a:solidFill>
                <a:latin typeface="URW Gothic"/>
                <a:cs typeface="URW Gothic"/>
              </a:rPr>
              <a:t>1</a:t>
            </a:r>
            <a:endParaRPr sz="1200">
              <a:latin typeface="URW Gothic"/>
              <a:cs typeface="URW Gothic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5441510" y="5118048"/>
            <a:ext cx="388620" cy="27495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600" spc="145" dirty="0">
                <a:solidFill>
                  <a:srgbClr val="FF8C00"/>
                </a:solidFill>
                <a:latin typeface="DejaVu Sans Condensed"/>
                <a:cs typeface="DejaVu Sans Condensed"/>
              </a:rPr>
              <a:t>+</a:t>
            </a:r>
            <a:r>
              <a:rPr sz="1600" spc="-150" dirty="0">
                <a:solidFill>
                  <a:srgbClr val="FF8C00"/>
                </a:solidFill>
                <a:latin typeface="DejaVu Sans Condensed"/>
                <a:cs typeface="DejaVu Sans Condensed"/>
              </a:rPr>
              <a:t> </a:t>
            </a:r>
            <a:r>
              <a:rPr sz="1600" i="1" spc="25" dirty="0">
                <a:solidFill>
                  <a:srgbClr val="FF8C00"/>
                </a:solidFill>
                <a:latin typeface="URW Gothic"/>
                <a:cs typeface="URW Gothic"/>
              </a:rPr>
              <a:t>b</a:t>
            </a:r>
            <a:endParaRPr sz="1600">
              <a:latin typeface="URW Gothic"/>
              <a:cs typeface="URW Gothic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5808597" y="5083650"/>
            <a:ext cx="82550" cy="2127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200" i="1" spc="-320" dirty="0">
                <a:solidFill>
                  <a:srgbClr val="FF8C00"/>
                </a:solidFill>
                <a:latin typeface="DejaVu Sans"/>
                <a:cs typeface="DejaVu Sans"/>
              </a:rPr>
              <a:t>0</a:t>
            </a:r>
            <a:endParaRPr sz="1200">
              <a:latin typeface="DejaVu Sans"/>
              <a:cs typeface="DejaVu Sans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5804240" y="5237493"/>
            <a:ext cx="329565" cy="2127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200" i="1" spc="5" dirty="0">
                <a:solidFill>
                  <a:srgbClr val="FF8C00"/>
                </a:solidFill>
                <a:latin typeface="URW Gothic"/>
                <a:cs typeface="URW Gothic"/>
              </a:rPr>
              <a:t>t</a:t>
            </a:r>
            <a:r>
              <a:rPr sz="1200" i="1" spc="-270" dirty="0">
                <a:solidFill>
                  <a:srgbClr val="FF8C00"/>
                </a:solidFill>
                <a:latin typeface="URW Gothic"/>
                <a:cs typeface="URW Gothic"/>
              </a:rPr>
              <a:t> </a:t>
            </a:r>
            <a:r>
              <a:rPr sz="1200" i="1" spc="-5" dirty="0">
                <a:solidFill>
                  <a:srgbClr val="FF8C00"/>
                </a:solidFill>
                <a:latin typeface="DejaVu Sans"/>
                <a:cs typeface="DejaVu Sans"/>
              </a:rPr>
              <a:t>—</a:t>
            </a:r>
            <a:r>
              <a:rPr sz="1200" spc="-5" dirty="0">
                <a:solidFill>
                  <a:srgbClr val="FF8C00"/>
                </a:solidFill>
                <a:latin typeface="URW Gothic"/>
                <a:cs typeface="URW Gothic"/>
              </a:rPr>
              <a:t>1</a:t>
            </a:r>
            <a:endParaRPr sz="1200">
              <a:latin typeface="URW Gothic"/>
              <a:cs typeface="URW Gothic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6095681" y="5162841"/>
            <a:ext cx="627380" cy="27495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2400" i="1" spc="60" baseline="12152" dirty="0">
                <a:solidFill>
                  <a:srgbClr val="FF8C00"/>
                </a:solidFill>
                <a:latin typeface="URW Gothic"/>
                <a:cs typeface="URW Gothic"/>
              </a:rPr>
              <a:t>w</a:t>
            </a:r>
            <a:r>
              <a:rPr sz="1200" i="1" spc="40" dirty="0">
                <a:solidFill>
                  <a:srgbClr val="FF8C00"/>
                </a:solidFill>
                <a:latin typeface="URW Gothic"/>
                <a:cs typeface="URW Gothic"/>
              </a:rPr>
              <a:t>t</a:t>
            </a:r>
            <a:r>
              <a:rPr sz="1200" i="1" spc="40" dirty="0">
                <a:solidFill>
                  <a:srgbClr val="FF8C00"/>
                </a:solidFill>
                <a:latin typeface="DejaVu Sans"/>
                <a:cs typeface="DejaVu Sans"/>
              </a:rPr>
              <a:t>—</a:t>
            </a:r>
            <a:r>
              <a:rPr sz="1200" spc="40" dirty="0">
                <a:solidFill>
                  <a:srgbClr val="FF8C00"/>
                </a:solidFill>
                <a:latin typeface="URW Gothic"/>
                <a:cs typeface="URW Gothic"/>
              </a:rPr>
              <a:t>1</a:t>
            </a:r>
            <a:r>
              <a:rPr sz="2400" i="1" spc="60" baseline="12152" dirty="0">
                <a:solidFill>
                  <a:srgbClr val="FF8C00"/>
                </a:solidFill>
                <a:latin typeface="DejaVu Sans"/>
                <a:cs typeface="DejaVu Sans"/>
              </a:rPr>
              <a:t>.</a:t>
            </a:r>
            <a:endParaRPr sz="2400" baseline="12152">
              <a:latin typeface="DejaVu Sans"/>
              <a:cs typeface="DejaVu Sans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613829" y="228596"/>
            <a:ext cx="9465945" cy="626110"/>
            <a:chOff x="613829" y="228596"/>
            <a:chExt cx="9465945" cy="626110"/>
          </a:xfrm>
        </p:grpSpPr>
        <p:sp>
          <p:nvSpPr>
            <p:cNvPr id="3" name="object 3"/>
            <p:cNvSpPr/>
            <p:nvPr/>
          </p:nvSpPr>
          <p:spPr>
            <a:xfrm>
              <a:off x="613829" y="228596"/>
              <a:ext cx="9465742" cy="62591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56470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960014" y="456583"/>
              <a:ext cx="84351" cy="84351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063532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167076" y="456583"/>
              <a:ext cx="84351" cy="8435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270593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374136" y="456583"/>
              <a:ext cx="84351" cy="84351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477653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581196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684714" y="456583"/>
              <a:ext cx="84351" cy="84351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822983" y="230389"/>
            <a:ext cx="1196340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Background</a:t>
            </a:r>
            <a:r>
              <a:rPr sz="1000" i="1" spc="-50" dirty="0">
                <a:solidFill>
                  <a:srgbClr val="FFFFFF"/>
                </a:solidFill>
                <a:latin typeface="Bookman Uralic"/>
                <a:cs typeface="Bookman Uralic"/>
              </a:rPr>
              <a:t> </a:t>
            </a: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Slides</a:t>
            </a:r>
            <a:endParaRPr sz="1000">
              <a:latin typeface="Bookman Uralic"/>
              <a:cs typeface="Bookman Uralic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8990758" y="230389"/>
            <a:ext cx="704850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Refe</a:t>
            </a:r>
            <a:r>
              <a:rPr sz="1000" i="1" spc="-15" dirty="0">
                <a:solidFill>
                  <a:srgbClr val="FFFFFF"/>
                </a:solidFill>
                <a:latin typeface="Bookman Uralic"/>
                <a:cs typeface="Bookman Uralic"/>
              </a:rPr>
              <a:t>r</a:t>
            </a: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ences</a:t>
            </a:r>
            <a:endParaRPr sz="1000">
              <a:latin typeface="Bookman Uralic"/>
              <a:cs typeface="Bookman Uralic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340625" y="1298759"/>
            <a:ext cx="6268720" cy="27495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80340" indent="-168275">
              <a:lnSpc>
                <a:spcPct val="100000"/>
              </a:lnSpc>
              <a:spcBef>
                <a:spcPts val="135"/>
              </a:spcBef>
              <a:buFont typeface="DejaVu Sans"/>
              <a:buChar char="•"/>
              <a:tabLst>
                <a:tab pos="180975" algn="l"/>
              </a:tabLst>
            </a:pPr>
            <a:r>
              <a:rPr sz="1600" spc="15" dirty="0">
                <a:latin typeface="URW Gothic"/>
                <a:cs typeface="URW Gothic"/>
              </a:rPr>
              <a:t>Temporary </a:t>
            </a:r>
            <a:r>
              <a:rPr sz="1600" spc="20" dirty="0">
                <a:latin typeface="URW Gothic"/>
                <a:cs typeface="URW Gothic"/>
              </a:rPr>
              <a:t>equilibrium </a:t>
            </a:r>
            <a:r>
              <a:rPr sz="1600" spc="15" dirty="0">
                <a:latin typeface="URW Gothic"/>
                <a:cs typeface="URW Gothic"/>
              </a:rPr>
              <a:t>at </a:t>
            </a:r>
            <a:r>
              <a:rPr sz="1600" i="1" spc="10" dirty="0">
                <a:latin typeface="URW Gothic"/>
                <a:cs typeface="URW Gothic"/>
              </a:rPr>
              <a:t>t </a:t>
            </a:r>
            <a:r>
              <a:rPr sz="1600" spc="10" dirty="0">
                <a:latin typeface="URW Gothic"/>
                <a:cs typeface="URW Gothic"/>
              </a:rPr>
              <a:t>is </a:t>
            </a:r>
            <a:r>
              <a:rPr sz="1600" spc="15" dirty="0">
                <a:latin typeface="URW Gothic"/>
                <a:cs typeface="URW Gothic"/>
              </a:rPr>
              <a:t>the actual </a:t>
            </a:r>
            <a:r>
              <a:rPr sz="1600" spc="20" dirty="0">
                <a:latin typeface="URW Gothic"/>
                <a:cs typeface="URW Gothic"/>
              </a:rPr>
              <a:t>law </a:t>
            </a:r>
            <a:r>
              <a:rPr sz="1600" spc="15" dirty="0">
                <a:latin typeface="URW Gothic"/>
                <a:cs typeface="URW Gothic"/>
              </a:rPr>
              <a:t>of </a:t>
            </a:r>
            <a:r>
              <a:rPr sz="1600" spc="20" dirty="0">
                <a:latin typeface="URW Gothic"/>
                <a:cs typeface="URW Gothic"/>
              </a:rPr>
              <a:t>motion</a:t>
            </a:r>
            <a:r>
              <a:rPr sz="1600" spc="120" dirty="0">
                <a:latin typeface="URW Gothic"/>
                <a:cs typeface="URW Gothic"/>
              </a:rPr>
              <a:t> </a:t>
            </a:r>
            <a:r>
              <a:rPr sz="1600" spc="15" dirty="0">
                <a:latin typeface="URW Gothic"/>
                <a:cs typeface="URW Gothic"/>
              </a:rPr>
              <a:t>(ALM):</a:t>
            </a:r>
            <a:endParaRPr sz="1600">
              <a:latin typeface="URW Gothic"/>
              <a:cs typeface="URW Gothic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922093" y="1782082"/>
            <a:ext cx="329565" cy="2127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200" i="1" spc="5" dirty="0">
                <a:solidFill>
                  <a:srgbClr val="546B2E"/>
                </a:solidFill>
                <a:latin typeface="URW Gothic"/>
                <a:cs typeface="URW Gothic"/>
              </a:rPr>
              <a:t>t</a:t>
            </a:r>
            <a:r>
              <a:rPr sz="1200" i="1" spc="-270" dirty="0">
                <a:solidFill>
                  <a:srgbClr val="546B2E"/>
                </a:solidFill>
                <a:latin typeface="URW Gothic"/>
                <a:cs typeface="URW Gothic"/>
              </a:rPr>
              <a:t> </a:t>
            </a:r>
            <a:r>
              <a:rPr sz="1200" i="1" spc="-5" dirty="0">
                <a:solidFill>
                  <a:srgbClr val="546B2E"/>
                </a:solidFill>
                <a:latin typeface="DejaVu Sans"/>
                <a:cs typeface="DejaVu Sans"/>
              </a:rPr>
              <a:t>—</a:t>
            </a:r>
            <a:r>
              <a:rPr sz="1200" spc="-5" dirty="0">
                <a:solidFill>
                  <a:srgbClr val="546B2E"/>
                </a:solidFill>
                <a:latin typeface="URW Gothic"/>
                <a:cs typeface="URW Gothic"/>
              </a:rPr>
              <a:t>1</a:t>
            </a:r>
            <a:endParaRPr sz="1200">
              <a:latin typeface="URW Gothic"/>
              <a:cs typeface="URW Gothic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3890983" y="1759412"/>
            <a:ext cx="1560830" cy="2127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  <a:tabLst>
                <a:tab pos="1494790" algn="l"/>
              </a:tabLst>
            </a:pPr>
            <a:r>
              <a:rPr sz="1200" i="1" spc="5" dirty="0">
                <a:solidFill>
                  <a:srgbClr val="546B2E"/>
                </a:solidFill>
                <a:latin typeface="URW Gothic"/>
                <a:cs typeface="URW Gothic"/>
              </a:rPr>
              <a:t>t	t</a:t>
            </a:r>
            <a:endParaRPr sz="1200">
              <a:latin typeface="URW Gothic"/>
              <a:cs typeface="URW Gothic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4937903" y="1628240"/>
            <a:ext cx="974090" cy="2127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  <a:tabLst>
                <a:tab pos="903605" algn="l"/>
              </a:tabLst>
            </a:pPr>
            <a:r>
              <a:rPr sz="1200" i="1" spc="-225" dirty="0">
                <a:solidFill>
                  <a:srgbClr val="546B2E"/>
                </a:solidFill>
                <a:latin typeface="DejaVu Sans"/>
                <a:cs typeface="DejaVu Sans"/>
              </a:rPr>
              <a:t>⇤	</a:t>
            </a:r>
            <a:r>
              <a:rPr sz="1200" i="1" spc="-320" dirty="0">
                <a:solidFill>
                  <a:srgbClr val="546B2E"/>
                </a:solidFill>
                <a:latin typeface="DejaVu Sans"/>
                <a:cs typeface="DejaVu Sans"/>
              </a:rPr>
              <a:t>0</a:t>
            </a:r>
            <a:endParaRPr sz="1200">
              <a:latin typeface="DejaVu Sans"/>
              <a:cs typeface="DejaVu Sans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3756472" y="1662638"/>
            <a:ext cx="2341245" cy="27495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  <a:tabLst>
                <a:tab pos="288290" algn="l"/>
                <a:tab pos="1494790" algn="l"/>
                <a:tab pos="1758950" algn="l"/>
              </a:tabLst>
            </a:pPr>
            <a:r>
              <a:rPr sz="1600" i="1" spc="20" dirty="0">
                <a:solidFill>
                  <a:srgbClr val="546B2E"/>
                </a:solidFill>
                <a:latin typeface="URW Gothic"/>
                <a:cs typeface="URW Gothic"/>
              </a:rPr>
              <a:t>c	</a:t>
            </a:r>
            <a:r>
              <a:rPr sz="1600" spc="145" dirty="0">
                <a:solidFill>
                  <a:srgbClr val="546B2E"/>
                </a:solidFill>
                <a:latin typeface="DejaVu Sans Condensed"/>
                <a:cs typeface="DejaVu Sans Condensed"/>
              </a:rPr>
              <a:t>= </a:t>
            </a:r>
            <a:r>
              <a:rPr sz="1600" i="1" spc="25" dirty="0">
                <a:solidFill>
                  <a:srgbClr val="546B2E"/>
                </a:solidFill>
                <a:latin typeface="DejaVu Sans"/>
                <a:cs typeface="DejaVu Sans"/>
              </a:rPr>
              <a:t>µ</a:t>
            </a:r>
            <a:r>
              <a:rPr sz="1600" i="1" spc="-245" dirty="0">
                <a:solidFill>
                  <a:srgbClr val="546B2E"/>
                </a:solidFill>
                <a:latin typeface="DejaVu Sans"/>
                <a:cs typeface="DejaVu Sans"/>
              </a:rPr>
              <a:t> </a:t>
            </a:r>
            <a:r>
              <a:rPr sz="1600" spc="145" dirty="0">
                <a:solidFill>
                  <a:srgbClr val="546B2E"/>
                </a:solidFill>
                <a:latin typeface="DejaVu Sans Condensed"/>
                <a:cs typeface="DejaVu Sans Condensed"/>
              </a:rPr>
              <a:t>+</a:t>
            </a:r>
            <a:r>
              <a:rPr sz="1600" spc="-65" dirty="0">
                <a:solidFill>
                  <a:srgbClr val="546B2E"/>
                </a:solidFill>
                <a:latin typeface="DejaVu Sans Condensed"/>
                <a:cs typeface="DejaVu Sans Condensed"/>
              </a:rPr>
              <a:t> </a:t>
            </a:r>
            <a:r>
              <a:rPr sz="1600" i="1" spc="-105" dirty="0">
                <a:solidFill>
                  <a:srgbClr val="546B2E"/>
                </a:solidFill>
                <a:latin typeface="DejaVu Sans"/>
                <a:cs typeface="DejaVu Sans"/>
              </a:rPr>
              <a:t>↵</a:t>
            </a:r>
            <a:r>
              <a:rPr sz="1600" i="1" spc="-105" dirty="0">
                <a:solidFill>
                  <a:srgbClr val="546B2E"/>
                </a:solidFill>
                <a:latin typeface="URW Gothic"/>
                <a:cs typeface="URW Gothic"/>
              </a:rPr>
              <a:t>E	</a:t>
            </a:r>
            <a:r>
              <a:rPr sz="1600" i="1" spc="20" dirty="0">
                <a:solidFill>
                  <a:srgbClr val="546B2E"/>
                </a:solidFill>
                <a:latin typeface="URW Gothic"/>
                <a:cs typeface="URW Gothic"/>
              </a:rPr>
              <a:t>c	</a:t>
            </a:r>
            <a:r>
              <a:rPr sz="1600" spc="145" dirty="0">
                <a:solidFill>
                  <a:srgbClr val="546B2E"/>
                </a:solidFill>
                <a:latin typeface="DejaVu Sans Condensed"/>
                <a:cs typeface="DejaVu Sans Condensed"/>
              </a:rPr>
              <a:t>+ </a:t>
            </a:r>
            <a:r>
              <a:rPr sz="1600" i="1" spc="-250" dirty="0">
                <a:solidFill>
                  <a:srgbClr val="546B2E"/>
                </a:solidFill>
                <a:latin typeface="DejaVu Sans"/>
                <a:cs typeface="DejaVu Sans"/>
              </a:rPr>
              <a:t>6</a:t>
            </a:r>
            <a:r>
              <a:rPr sz="1600" i="1" spc="-204" dirty="0">
                <a:solidFill>
                  <a:srgbClr val="546B2E"/>
                </a:solidFill>
                <a:latin typeface="DejaVu Sans"/>
                <a:cs typeface="DejaVu Sans"/>
              </a:rPr>
              <a:t> </a:t>
            </a:r>
            <a:r>
              <a:rPr sz="1600" i="1" spc="30" dirty="0">
                <a:solidFill>
                  <a:srgbClr val="546B2E"/>
                </a:solidFill>
                <a:latin typeface="URW Gothic"/>
                <a:cs typeface="URW Gothic"/>
              </a:rPr>
              <a:t>w</a:t>
            </a:r>
            <a:endParaRPr sz="1600">
              <a:latin typeface="URW Gothic"/>
              <a:cs typeface="URW Gothic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6072140" y="1759412"/>
            <a:ext cx="776605" cy="2127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  <a:tabLst>
                <a:tab pos="709930" algn="l"/>
              </a:tabLst>
            </a:pPr>
            <a:r>
              <a:rPr sz="1200" i="1" spc="114" dirty="0">
                <a:solidFill>
                  <a:srgbClr val="546B2E"/>
                </a:solidFill>
                <a:latin typeface="URW Gothic"/>
                <a:cs typeface="URW Gothic"/>
              </a:rPr>
              <a:t>t</a:t>
            </a:r>
            <a:r>
              <a:rPr sz="1200" i="1" spc="-20" dirty="0">
                <a:solidFill>
                  <a:srgbClr val="546B2E"/>
                </a:solidFill>
                <a:latin typeface="DejaVu Sans"/>
                <a:cs typeface="DejaVu Sans"/>
              </a:rPr>
              <a:t>—</a:t>
            </a:r>
            <a:r>
              <a:rPr sz="1200" spc="15" dirty="0">
                <a:solidFill>
                  <a:srgbClr val="546B2E"/>
                </a:solidFill>
                <a:latin typeface="URW Gothic"/>
                <a:cs typeface="URW Gothic"/>
              </a:rPr>
              <a:t>1</a:t>
            </a:r>
            <a:r>
              <a:rPr sz="1200" dirty="0">
                <a:solidFill>
                  <a:srgbClr val="546B2E"/>
                </a:solidFill>
                <a:latin typeface="URW Gothic"/>
                <a:cs typeface="URW Gothic"/>
              </a:rPr>
              <a:t>	</a:t>
            </a:r>
            <a:r>
              <a:rPr sz="1200" i="1" spc="5" dirty="0">
                <a:solidFill>
                  <a:srgbClr val="546B2E"/>
                </a:solidFill>
                <a:latin typeface="URW Gothic"/>
                <a:cs typeface="URW Gothic"/>
              </a:rPr>
              <a:t>t</a:t>
            </a:r>
            <a:endParaRPr sz="1200">
              <a:latin typeface="URW Gothic"/>
              <a:cs typeface="URW Gothic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6438079" y="1662638"/>
            <a:ext cx="499109" cy="27495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600" spc="145" dirty="0">
                <a:solidFill>
                  <a:srgbClr val="546B2E"/>
                </a:solidFill>
                <a:latin typeface="DejaVu Sans Condensed"/>
                <a:cs typeface="DejaVu Sans Condensed"/>
              </a:rPr>
              <a:t>+</a:t>
            </a:r>
            <a:r>
              <a:rPr sz="1600" spc="-105" dirty="0">
                <a:solidFill>
                  <a:srgbClr val="546B2E"/>
                </a:solidFill>
                <a:latin typeface="DejaVu Sans Condensed"/>
                <a:cs typeface="DejaVu Sans Condensed"/>
              </a:rPr>
              <a:t> </a:t>
            </a:r>
            <a:r>
              <a:rPr sz="1600" i="1" spc="-730" dirty="0">
                <a:solidFill>
                  <a:srgbClr val="546B2E"/>
                </a:solidFill>
                <a:latin typeface="DejaVu Sans"/>
                <a:cs typeface="DejaVu Sans"/>
              </a:rPr>
              <a:t>⌘</a:t>
            </a:r>
            <a:r>
              <a:rPr sz="1600" i="1" spc="70" dirty="0">
                <a:solidFill>
                  <a:srgbClr val="546B2E"/>
                </a:solidFill>
                <a:latin typeface="DejaVu Sans"/>
                <a:cs typeface="DejaVu Sans"/>
              </a:rPr>
              <a:t> </a:t>
            </a:r>
            <a:r>
              <a:rPr sz="1600" i="1" spc="-30" dirty="0">
                <a:solidFill>
                  <a:srgbClr val="546B2E"/>
                </a:solidFill>
                <a:latin typeface="DejaVu Sans"/>
                <a:cs typeface="DejaVu Sans"/>
              </a:rPr>
              <a:t>.</a:t>
            </a:r>
            <a:endParaRPr sz="1600">
              <a:latin typeface="DejaVu Sans"/>
              <a:cs typeface="DejaVu Sans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1997083" y="3336757"/>
            <a:ext cx="125095" cy="2127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200" i="1" spc="-225" dirty="0">
                <a:solidFill>
                  <a:srgbClr val="FF0000"/>
                </a:solidFill>
                <a:latin typeface="DejaVu Sans"/>
                <a:cs typeface="DejaVu Sans"/>
              </a:rPr>
              <a:t>⇤</a:t>
            </a:r>
            <a:endParaRPr sz="1200">
              <a:latin typeface="DejaVu Sans"/>
              <a:cs typeface="DejaVu Sans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1981299" y="3490600"/>
            <a:ext cx="329565" cy="2127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200" i="1" spc="5" dirty="0">
                <a:solidFill>
                  <a:srgbClr val="FF0000"/>
                </a:solidFill>
                <a:latin typeface="URW Gothic"/>
                <a:cs typeface="URW Gothic"/>
              </a:rPr>
              <a:t>t</a:t>
            </a:r>
            <a:r>
              <a:rPr sz="1200" i="1" spc="-270" dirty="0">
                <a:solidFill>
                  <a:srgbClr val="FF0000"/>
                </a:solidFill>
                <a:latin typeface="URW Gothic"/>
                <a:cs typeface="URW Gothic"/>
              </a:rPr>
              <a:t> </a:t>
            </a:r>
            <a:r>
              <a:rPr sz="1200" i="1" spc="-5" dirty="0">
                <a:solidFill>
                  <a:srgbClr val="FF0000"/>
                </a:solidFill>
                <a:latin typeface="DejaVu Sans"/>
                <a:cs typeface="DejaVu Sans"/>
              </a:rPr>
              <a:t>—</a:t>
            </a:r>
            <a:r>
              <a:rPr sz="1200" spc="-5" dirty="0">
                <a:solidFill>
                  <a:srgbClr val="FF0000"/>
                </a:solidFill>
                <a:latin typeface="URW Gothic"/>
                <a:cs typeface="URW Gothic"/>
              </a:rPr>
              <a:t>1</a:t>
            </a:r>
            <a:endParaRPr sz="1200">
              <a:latin typeface="URW Gothic"/>
              <a:cs typeface="URW Gothic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1869850" y="3371155"/>
            <a:ext cx="588645" cy="27495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  <a:tabLst>
                <a:tab pos="440690" algn="l"/>
              </a:tabLst>
            </a:pPr>
            <a:r>
              <a:rPr sz="1600" i="1" spc="15" dirty="0">
                <a:solidFill>
                  <a:srgbClr val="FF0000"/>
                </a:solidFill>
                <a:latin typeface="URW Gothic"/>
                <a:cs typeface="URW Gothic"/>
              </a:rPr>
              <a:t>E	</a:t>
            </a:r>
            <a:r>
              <a:rPr sz="1600" i="1" spc="20" dirty="0">
                <a:solidFill>
                  <a:srgbClr val="FF0000"/>
                </a:solidFill>
                <a:latin typeface="URW Gothic"/>
                <a:cs typeface="URW Gothic"/>
              </a:rPr>
              <a:t>c</a:t>
            </a:r>
            <a:endParaRPr sz="1600">
              <a:latin typeface="URW Gothic"/>
              <a:cs typeface="URW Gothic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2432652" y="3467929"/>
            <a:ext cx="78740" cy="2127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200" i="1" spc="5" dirty="0">
                <a:solidFill>
                  <a:srgbClr val="FF0000"/>
                </a:solidFill>
                <a:latin typeface="URW Gothic"/>
                <a:cs typeface="URW Gothic"/>
              </a:rPr>
              <a:t>t</a:t>
            </a:r>
            <a:endParaRPr sz="1200">
              <a:latin typeface="URW Gothic"/>
              <a:cs typeface="URW Gothic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2574311" y="3371155"/>
            <a:ext cx="389890" cy="27495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600" spc="145" dirty="0">
                <a:solidFill>
                  <a:srgbClr val="FF0000"/>
                </a:solidFill>
                <a:latin typeface="DejaVu Sans Condensed"/>
                <a:cs typeface="DejaVu Sans Condensed"/>
              </a:rPr>
              <a:t>=</a:t>
            </a:r>
            <a:r>
              <a:rPr sz="1600" spc="-60" dirty="0">
                <a:solidFill>
                  <a:srgbClr val="FF0000"/>
                </a:solidFill>
                <a:latin typeface="DejaVu Sans Condensed"/>
                <a:cs typeface="DejaVu Sans Condensed"/>
              </a:rPr>
              <a:t> </a:t>
            </a:r>
            <a:r>
              <a:rPr sz="1600" i="1" spc="15" dirty="0">
                <a:solidFill>
                  <a:srgbClr val="FF0000"/>
                </a:solidFill>
                <a:latin typeface="DejaVu Sans"/>
                <a:cs typeface="DejaVu Sans"/>
              </a:rPr>
              <a:t>$</a:t>
            </a:r>
            <a:endParaRPr sz="1600">
              <a:latin typeface="DejaVu Sans"/>
              <a:cs typeface="DejaVu Sans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2938841" y="3336757"/>
            <a:ext cx="69850" cy="2127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200" i="1" spc="-770" dirty="0">
                <a:solidFill>
                  <a:srgbClr val="FF0000"/>
                </a:solidFill>
                <a:latin typeface="DejaVu Sans"/>
                <a:cs typeface="DejaVu Sans"/>
              </a:rPr>
              <a:t>0</a:t>
            </a:r>
            <a:endParaRPr sz="1200">
              <a:latin typeface="DejaVu Sans"/>
              <a:cs typeface="DejaVu Sans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2938841" y="3490600"/>
            <a:ext cx="329565" cy="2127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200" i="1" spc="114" dirty="0">
                <a:solidFill>
                  <a:srgbClr val="FF0000"/>
                </a:solidFill>
                <a:latin typeface="URW Gothic"/>
                <a:cs typeface="URW Gothic"/>
              </a:rPr>
              <a:t>t</a:t>
            </a:r>
            <a:r>
              <a:rPr sz="1200" i="1" spc="-20" dirty="0">
                <a:solidFill>
                  <a:srgbClr val="FF0000"/>
                </a:solidFill>
                <a:latin typeface="DejaVu Sans"/>
                <a:cs typeface="DejaVu Sans"/>
              </a:rPr>
              <a:t>—</a:t>
            </a:r>
            <a:r>
              <a:rPr sz="1200" spc="15" dirty="0">
                <a:solidFill>
                  <a:srgbClr val="FF0000"/>
                </a:solidFill>
                <a:latin typeface="URW Gothic"/>
                <a:cs typeface="URW Gothic"/>
              </a:rPr>
              <a:t>1</a:t>
            </a:r>
            <a:endParaRPr sz="1200">
              <a:latin typeface="URW Gothic"/>
              <a:cs typeface="URW Gothic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3230283" y="3371155"/>
            <a:ext cx="1461135" cy="27495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1600" i="1" spc="40" dirty="0">
                <a:solidFill>
                  <a:srgbClr val="FF0000"/>
                </a:solidFill>
                <a:latin typeface="URW Gothic"/>
                <a:cs typeface="URW Gothic"/>
              </a:rPr>
              <a:t>z</a:t>
            </a:r>
            <a:r>
              <a:rPr sz="1800" i="1" spc="60" baseline="-16203" dirty="0">
                <a:solidFill>
                  <a:srgbClr val="FF0000"/>
                </a:solidFill>
                <a:latin typeface="URW Gothic"/>
                <a:cs typeface="URW Gothic"/>
              </a:rPr>
              <a:t>t</a:t>
            </a:r>
            <a:r>
              <a:rPr sz="1800" i="1" spc="60" baseline="-16203" dirty="0">
                <a:solidFill>
                  <a:srgbClr val="FF0000"/>
                </a:solidFill>
                <a:latin typeface="DejaVu Sans"/>
                <a:cs typeface="DejaVu Sans"/>
              </a:rPr>
              <a:t>—</a:t>
            </a:r>
            <a:r>
              <a:rPr sz="1800" spc="60" baseline="-16203" dirty="0">
                <a:solidFill>
                  <a:srgbClr val="FF0000"/>
                </a:solidFill>
                <a:latin typeface="URW Gothic"/>
                <a:cs typeface="URW Gothic"/>
              </a:rPr>
              <a:t>1</a:t>
            </a:r>
            <a:r>
              <a:rPr sz="1600" i="1" spc="40" dirty="0">
                <a:solidFill>
                  <a:srgbClr val="FF0000"/>
                </a:solidFill>
                <a:latin typeface="DejaVu Sans"/>
                <a:cs typeface="DejaVu Sans"/>
              </a:rPr>
              <a:t>, </a:t>
            </a:r>
            <a:r>
              <a:rPr sz="1600" spc="20" dirty="0">
                <a:latin typeface="URW Gothic"/>
                <a:cs typeface="URW Gothic"/>
              </a:rPr>
              <a:t>where</a:t>
            </a:r>
            <a:r>
              <a:rPr sz="1600" spc="145" dirty="0">
                <a:latin typeface="URW Gothic"/>
                <a:cs typeface="URW Gothic"/>
              </a:rPr>
              <a:t> </a:t>
            </a:r>
            <a:r>
              <a:rPr sz="1600" i="1" spc="15" dirty="0">
                <a:solidFill>
                  <a:srgbClr val="FF0000"/>
                </a:solidFill>
                <a:latin typeface="DejaVu Sans"/>
                <a:cs typeface="DejaVu Sans"/>
              </a:rPr>
              <a:t>$</a:t>
            </a:r>
            <a:endParaRPr sz="1600">
              <a:latin typeface="DejaVu Sans"/>
              <a:cs typeface="DejaVu Sans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4640393" y="3336757"/>
            <a:ext cx="69850" cy="2127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200" i="1" spc="-770" dirty="0">
                <a:solidFill>
                  <a:srgbClr val="FF0000"/>
                </a:solidFill>
                <a:latin typeface="DejaVu Sans"/>
                <a:cs typeface="DejaVu Sans"/>
              </a:rPr>
              <a:t>0</a:t>
            </a:r>
            <a:endParaRPr sz="1200">
              <a:latin typeface="DejaVu Sans"/>
              <a:cs typeface="DejaVu Sans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4640393" y="3490600"/>
            <a:ext cx="329565" cy="2127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200" i="1" spc="114" dirty="0">
                <a:solidFill>
                  <a:srgbClr val="FF0000"/>
                </a:solidFill>
                <a:latin typeface="URW Gothic"/>
                <a:cs typeface="URW Gothic"/>
              </a:rPr>
              <a:t>t</a:t>
            </a:r>
            <a:r>
              <a:rPr sz="1200" i="1" spc="-20" dirty="0">
                <a:solidFill>
                  <a:srgbClr val="FF0000"/>
                </a:solidFill>
                <a:latin typeface="DejaVu Sans"/>
                <a:cs typeface="DejaVu Sans"/>
              </a:rPr>
              <a:t>—</a:t>
            </a:r>
            <a:r>
              <a:rPr sz="1200" spc="15" dirty="0">
                <a:solidFill>
                  <a:srgbClr val="FF0000"/>
                </a:solidFill>
                <a:latin typeface="URW Gothic"/>
                <a:cs typeface="URW Gothic"/>
              </a:rPr>
              <a:t>1</a:t>
            </a:r>
            <a:endParaRPr sz="1200">
              <a:latin typeface="URW Gothic"/>
              <a:cs typeface="URW Gothic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5525748" y="3467929"/>
            <a:ext cx="329565" cy="2127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200" i="1" spc="114" dirty="0">
                <a:solidFill>
                  <a:srgbClr val="FF0000"/>
                </a:solidFill>
                <a:latin typeface="URW Gothic"/>
                <a:cs typeface="URW Gothic"/>
              </a:rPr>
              <a:t>t</a:t>
            </a:r>
            <a:r>
              <a:rPr sz="1200" i="1" spc="-20" dirty="0">
                <a:solidFill>
                  <a:srgbClr val="FF0000"/>
                </a:solidFill>
                <a:latin typeface="DejaVu Sans"/>
                <a:cs typeface="DejaVu Sans"/>
              </a:rPr>
              <a:t>—</a:t>
            </a:r>
            <a:r>
              <a:rPr sz="1200" spc="15" dirty="0">
                <a:solidFill>
                  <a:srgbClr val="FF0000"/>
                </a:solidFill>
                <a:latin typeface="URW Gothic"/>
                <a:cs typeface="URW Gothic"/>
              </a:rPr>
              <a:t>1</a:t>
            </a:r>
            <a:endParaRPr sz="1200">
              <a:latin typeface="URW Gothic"/>
              <a:cs typeface="URW Gothic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5018594" y="3371155"/>
            <a:ext cx="1089660" cy="27495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  <a:tabLst>
                <a:tab pos="377190" algn="l"/>
                <a:tab pos="836294" algn="l"/>
              </a:tabLst>
            </a:pPr>
            <a:r>
              <a:rPr sz="1600" spc="145" dirty="0">
                <a:solidFill>
                  <a:srgbClr val="FF0000"/>
                </a:solidFill>
                <a:latin typeface="DejaVu Sans Condensed"/>
                <a:cs typeface="DejaVu Sans Condensed"/>
              </a:rPr>
              <a:t>=	</a:t>
            </a:r>
            <a:r>
              <a:rPr sz="1600" i="1" spc="25" dirty="0">
                <a:solidFill>
                  <a:srgbClr val="FF0000"/>
                </a:solidFill>
                <a:latin typeface="URW Gothic"/>
                <a:cs typeface="URW Gothic"/>
              </a:rPr>
              <a:t>a	</a:t>
            </a:r>
            <a:r>
              <a:rPr sz="1600" i="1" spc="-30" dirty="0">
                <a:solidFill>
                  <a:srgbClr val="FF0000"/>
                </a:solidFill>
                <a:latin typeface="DejaVu Sans"/>
                <a:cs typeface="DejaVu Sans"/>
              </a:rPr>
              <a:t>,</a:t>
            </a:r>
            <a:r>
              <a:rPr sz="1600" i="1" spc="-290" dirty="0">
                <a:solidFill>
                  <a:srgbClr val="FF0000"/>
                </a:solidFill>
                <a:latin typeface="DejaVu Sans"/>
                <a:cs typeface="DejaVu Sans"/>
              </a:rPr>
              <a:t> </a:t>
            </a:r>
            <a:r>
              <a:rPr sz="1600" i="1" spc="25" dirty="0">
                <a:solidFill>
                  <a:srgbClr val="FF0000"/>
                </a:solidFill>
                <a:latin typeface="URW Gothic"/>
                <a:cs typeface="URW Gothic"/>
              </a:rPr>
              <a:t>b</a:t>
            </a:r>
            <a:endParaRPr sz="1600">
              <a:latin typeface="URW Gothic"/>
              <a:cs typeface="URW Gothic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6082575" y="3490600"/>
            <a:ext cx="329565" cy="2127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200" i="1" spc="5" dirty="0">
                <a:solidFill>
                  <a:srgbClr val="FF0000"/>
                </a:solidFill>
                <a:latin typeface="URW Gothic"/>
                <a:cs typeface="URW Gothic"/>
              </a:rPr>
              <a:t>t</a:t>
            </a:r>
            <a:r>
              <a:rPr sz="1200" i="1" spc="-270" dirty="0">
                <a:solidFill>
                  <a:srgbClr val="FF0000"/>
                </a:solidFill>
                <a:latin typeface="URW Gothic"/>
                <a:cs typeface="URW Gothic"/>
              </a:rPr>
              <a:t> </a:t>
            </a:r>
            <a:r>
              <a:rPr sz="1200" i="1" spc="-5" dirty="0">
                <a:solidFill>
                  <a:srgbClr val="FF0000"/>
                </a:solidFill>
                <a:latin typeface="DejaVu Sans"/>
                <a:cs typeface="DejaVu Sans"/>
              </a:rPr>
              <a:t>—</a:t>
            </a:r>
            <a:r>
              <a:rPr sz="1200" spc="-5" dirty="0">
                <a:solidFill>
                  <a:srgbClr val="FF0000"/>
                </a:solidFill>
                <a:latin typeface="URW Gothic"/>
                <a:cs typeface="URW Gothic"/>
              </a:rPr>
              <a:t>1</a:t>
            </a:r>
            <a:endParaRPr sz="1200">
              <a:latin typeface="URW Gothic"/>
              <a:cs typeface="URW Gothic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1289825" y="1948542"/>
            <a:ext cx="7031355" cy="1468120"/>
          </a:xfrm>
          <a:prstGeom prst="rect">
            <a:avLst/>
          </a:prstGeom>
        </p:spPr>
        <p:txBody>
          <a:bodyPr vert="horz" wrap="square" lIns="0" tIns="131445" rIns="0" bIns="0" rtlCol="0">
            <a:spAutoFit/>
          </a:bodyPr>
          <a:lstStyle/>
          <a:p>
            <a:pPr marL="231140" indent="-168275">
              <a:lnSpc>
                <a:spcPct val="100000"/>
              </a:lnSpc>
              <a:spcBef>
                <a:spcPts val="1035"/>
              </a:spcBef>
              <a:buFont typeface="DejaVu Sans"/>
              <a:buChar char="•"/>
              <a:tabLst>
                <a:tab pos="231775" algn="l"/>
              </a:tabLst>
            </a:pPr>
            <a:r>
              <a:rPr sz="1600" spc="15" dirty="0">
                <a:latin typeface="URW Gothic"/>
                <a:cs typeface="URW Gothic"/>
              </a:rPr>
              <a:t>Then, </a:t>
            </a:r>
            <a:r>
              <a:rPr sz="1600" i="1" spc="20" dirty="0">
                <a:latin typeface="URW Gothic"/>
                <a:cs typeface="URW Gothic"/>
              </a:rPr>
              <a:t>w</a:t>
            </a:r>
            <a:r>
              <a:rPr sz="1800" i="1" spc="30" baseline="-16203" dirty="0">
                <a:latin typeface="URW Gothic"/>
                <a:cs typeface="URW Gothic"/>
              </a:rPr>
              <a:t>t </a:t>
            </a:r>
            <a:r>
              <a:rPr sz="1600" spc="10" dirty="0">
                <a:latin typeface="URW Gothic"/>
                <a:cs typeface="URW Gothic"/>
              </a:rPr>
              <a:t>is </a:t>
            </a:r>
            <a:r>
              <a:rPr sz="1600" spc="15" dirty="0">
                <a:latin typeface="URW Gothic"/>
                <a:cs typeface="URW Gothic"/>
              </a:rPr>
              <a:t>realized. </a:t>
            </a:r>
            <a:r>
              <a:rPr sz="1600" spc="20" dirty="0">
                <a:latin typeface="URW Gothic"/>
                <a:cs typeface="URW Gothic"/>
              </a:rPr>
              <a:t>Agents update </a:t>
            </a:r>
            <a:r>
              <a:rPr sz="1600" spc="15" dirty="0">
                <a:latin typeface="URW Gothic"/>
                <a:cs typeface="URW Gothic"/>
              </a:rPr>
              <a:t>estimates to </a:t>
            </a:r>
            <a:r>
              <a:rPr sz="1600" i="1" spc="10" dirty="0">
                <a:latin typeface="URW Gothic"/>
                <a:cs typeface="URW Gothic"/>
              </a:rPr>
              <a:t>a</a:t>
            </a:r>
            <a:r>
              <a:rPr sz="1800" i="1" spc="15" baseline="-16203" dirty="0">
                <a:latin typeface="URW Gothic"/>
                <a:cs typeface="URW Gothic"/>
              </a:rPr>
              <a:t>t </a:t>
            </a:r>
            <a:r>
              <a:rPr sz="1600" i="1" spc="-30" dirty="0">
                <a:latin typeface="DejaVu Sans"/>
                <a:cs typeface="DejaVu Sans"/>
              </a:rPr>
              <a:t>, </a:t>
            </a:r>
            <a:r>
              <a:rPr sz="1600" i="1" spc="15" dirty="0">
                <a:latin typeface="URW Gothic"/>
                <a:cs typeface="URW Gothic"/>
              </a:rPr>
              <a:t>b</a:t>
            </a:r>
            <a:r>
              <a:rPr sz="1800" i="1" spc="22" baseline="-16203" dirty="0">
                <a:latin typeface="URW Gothic"/>
                <a:cs typeface="URW Gothic"/>
              </a:rPr>
              <a:t>t </a:t>
            </a:r>
            <a:r>
              <a:rPr sz="1600" spc="20" dirty="0">
                <a:latin typeface="URW Gothic"/>
                <a:cs typeface="URW Gothic"/>
              </a:rPr>
              <a:t>and</a:t>
            </a:r>
            <a:r>
              <a:rPr sz="1600" spc="-300" dirty="0">
                <a:latin typeface="URW Gothic"/>
                <a:cs typeface="URW Gothic"/>
              </a:rPr>
              <a:t> </a:t>
            </a:r>
            <a:r>
              <a:rPr sz="1600" spc="5" dirty="0">
                <a:latin typeface="URW Gothic"/>
                <a:cs typeface="URW Gothic"/>
              </a:rPr>
              <a:t>forecast</a:t>
            </a:r>
            <a:endParaRPr sz="1600">
              <a:latin typeface="URW Gothic"/>
              <a:cs typeface="URW Gothic"/>
            </a:endParaRPr>
          </a:p>
          <a:p>
            <a:pPr marL="3090545">
              <a:lnSpc>
                <a:spcPct val="100000"/>
              </a:lnSpc>
              <a:spcBef>
                <a:spcPts val="944"/>
              </a:spcBef>
            </a:pPr>
            <a:r>
              <a:rPr sz="1600" i="1" spc="-75" dirty="0">
                <a:solidFill>
                  <a:srgbClr val="0000FF"/>
                </a:solidFill>
                <a:latin typeface="URW Gothic"/>
                <a:cs typeface="URW Gothic"/>
              </a:rPr>
              <a:t>E</a:t>
            </a:r>
            <a:r>
              <a:rPr sz="1800" i="1" spc="-112" baseline="-25462" dirty="0">
                <a:solidFill>
                  <a:srgbClr val="0000FF"/>
                </a:solidFill>
                <a:latin typeface="URW Gothic"/>
                <a:cs typeface="URW Gothic"/>
              </a:rPr>
              <a:t>t</a:t>
            </a:r>
            <a:r>
              <a:rPr sz="1800" i="1" spc="-112" baseline="32407" dirty="0">
                <a:solidFill>
                  <a:srgbClr val="0000FF"/>
                </a:solidFill>
                <a:latin typeface="DejaVu Sans"/>
                <a:cs typeface="DejaVu Sans"/>
              </a:rPr>
              <a:t>⇤</a:t>
            </a:r>
            <a:r>
              <a:rPr sz="1600" i="1" spc="-75" dirty="0">
                <a:solidFill>
                  <a:srgbClr val="0000FF"/>
                </a:solidFill>
                <a:latin typeface="URW Gothic"/>
                <a:cs typeface="URW Gothic"/>
              </a:rPr>
              <a:t>c</a:t>
            </a:r>
            <a:r>
              <a:rPr sz="1800" i="1" spc="-112" baseline="-16203" dirty="0">
                <a:solidFill>
                  <a:srgbClr val="0000FF"/>
                </a:solidFill>
                <a:latin typeface="URW Gothic"/>
                <a:cs typeface="URW Gothic"/>
              </a:rPr>
              <a:t>t </a:t>
            </a:r>
            <a:r>
              <a:rPr sz="1800" spc="89" baseline="-16203" dirty="0">
                <a:solidFill>
                  <a:srgbClr val="0000FF"/>
                </a:solidFill>
                <a:latin typeface="DejaVu Sans Condensed"/>
                <a:cs typeface="DejaVu Sans Condensed"/>
              </a:rPr>
              <a:t>+</a:t>
            </a:r>
            <a:r>
              <a:rPr sz="1800" spc="89" baseline="-16203" dirty="0">
                <a:solidFill>
                  <a:srgbClr val="0000FF"/>
                </a:solidFill>
                <a:latin typeface="URW Gothic"/>
                <a:cs typeface="URW Gothic"/>
              </a:rPr>
              <a:t>1 </a:t>
            </a:r>
            <a:r>
              <a:rPr sz="1600" spc="145" dirty="0">
                <a:solidFill>
                  <a:srgbClr val="0000FF"/>
                </a:solidFill>
                <a:latin typeface="DejaVu Sans Condensed"/>
                <a:cs typeface="DejaVu Sans Condensed"/>
              </a:rPr>
              <a:t>= </a:t>
            </a:r>
            <a:r>
              <a:rPr sz="1600" i="1" spc="10" dirty="0">
                <a:solidFill>
                  <a:srgbClr val="0000FF"/>
                </a:solidFill>
                <a:latin typeface="URW Gothic"/>
                <a:cs typeface="URW Gothic"/>
              </a:rPr>
              <a:t>a</a:t>
            </a:r>
            <a:r>
              <a:rPr sz="1800" i="1" spc="15" baseline="-16203" dirty="0">
                <a:solidFill>
                  <a:srgbClr val="0000FF"/>
                </a:solidFill>
                <a:latin typeface="URW Gothic"/>
                <a:cs typeface="URW Gothic"/>
              </a:rPr>
              <a:t>t </a:t>
            </a:r>
            <a:r>
              <a:rPr sz="1600" spc="145" dirty="0">
                <a:solidFill>
                  <a:srgbClr val="0000FF"/>
                </a:solidFill>
                <a:latin typeface="DejaVu Sans Condensed"/>
                <a:cs typeface="DejaVu Sans Condensed"/>
              </a:rPr>
              <a:t>+ </a:t>
            </a:r>
            <a:r>
              <a:rPr sz="1600" i="1" spc="-225" dirty="0">
                <a:solidFill>
                  <a:srgbClr val="0000FF"/>
                </a:solidFill>
                <a:latin typeface="URW Gothic"/>
                <a:cs typeface="URW Gothic"/>
              </a:rPr>
              <a:t>b</a:t>
            </a:r>
            <a:r>
              <a:rPr sz="1800" i="1" spc="-337" baseline="-25462" dirty="0">
                <a:solidFill>
                  <a:srgbClr val="0000FF"/>
                </a:solidFill>
                <a:latin typeface="URW Gothic"/>
                <a:cs typeface="URW Gothic"/>
              </a:rPr>
              <a:t>t</a:t>
            </a:r>
            <a:r>
              <a:rPr sz="1800" i="1" spc="-337" baseline="32407" dirty="0">
                <a:solidFill>
                  <a:srgbClr val="0000FF"/>
                </a:solidFill>
                <a:latin typeface="DejaVu Sans"/>
                <a:cs typeface="DejaVu Sans"/>
              </a:rPr>
              <a:t>0</a:t>
            </a:r>
            <a:r>
              <a:rPr sz="1800" i="1" spc="-412" baseline="32407" dirty="0">
                <a:solidFill>
                  <a:srgbClr val="0000FF"/>
                </a:solidFill>
                <a:latin typeface="DejaVu Sans"/>
                <a:cs typeface="DejaVu Sans"/>
              </a:rPr>
              <a:t> </a:t>
            </a:r>
            <a:r>
              <a:rPr sz="1600" i="1" spc="20" dirty="0">
                <a:solidFill>
                  <a:srgbClr val="0000FF"/>
                </a:solidFill>
                <a:latin typeface="URW Gothic"/>
                <a:cs typeface="URW Gothic"/>
              </a:rPr>
              <a:t>w</a:t>
            </a:r>
            <a:r>
              <a:rPr sz="1800" i="1" spc="30" baseline="-16203" dirty="0">
                <a:solidFill>
                  <a:srgbClr val="0000FF"/>
                </a:solidFill>
                <a:latin typeface="URW Gothic"/>
                <a:cs typeface="URW Gothic"/>
              </a:rPr>
              <a:t>t</a:t>
            </a:r>
            <a:endParaRPr sz="1800" baseline="-16203">
              <a:latin typeface="URW Gothic"/>
              <a:cs typeface="URW Gothic"/>
            </a:endParaRPr>
          </a:p>
          <a:p>
            <a:pPr marL="231140" indent="-168275">
              <a:lnSpc>
                <a:spcPts val="1780"/>
              </a:lnSpc>
              <a:spcBef>
                <a:spcPts val="2065"/>
              </a:spcBef>
              <a:buFont typeface="DejaVu Sans"/>
              <a:buChar char="•"/>
              <a:tabLst>
                <a:tab pos="231775" algn="l"/>
              </a:tabLst>
            </a:pPr>
            <a:r>
              <a:rPr sz="1600" spc="20" dirty="0">
                <a:latin typeface="URW Gothic"/>
                <a:cs typeface="URW Gothic"/>
              </a:rPr>
              <a:t>The dynamic system under </a:t>
            </a:r>
            <a:r>
              <a:rPr sz="1600" spc="15" dirty="0">
                <a:latin typeface="URW Gothic"/>
                <a:cs typeface="URW Gothic"/>
              </a:rPr>
              <a:t>LS </a:t>
            </a:r>
            <a:r>
              <a:rPr sz="1600" spc="20" dirty="0">
                <a:latin typeface="URW Gothic"/>
                <a:cs typeface="URW Gothic"/>
              </a:rPr>
              <a:t>learning </a:t>
            </a:r>
            <a:r>
              <a:rPr sz="1600" spc="10" dirty="0">
                <a:latin typeface="URW Gothic"/>
                <a:cs typeface="URW Gothic"/>
              </a:rPr>
              <a:t>is </a:t>
            </a:r>
            <a:r>
              <a:rPr sz="1600" spc="20" dirty="0">
                <a:latin typeface="URW Gothic"/>
                <a:cs typeface="URW Gothic"/>
              </a:rPr>
              <a:t>written </a:t>
            </a:r>
            <a:r>
              <a:rPr sz="1600" spc="15" dirty="0">
                <a:latin typeface="URW Gothic"/>
                <a:cs typeface="URW Gothic"/>
              </a:rPr>
              <a:t>recursively (</a:t>
            </a:r>
            <a:r>
              <a:rPr sz="1600" spc="15" dirty="0">
                <a:solidFill>
                  <a:srgbClr val="FF0000"/>
                </a:solidFill>
                <a:latin typeface="URW Gothic"/>
                <a:cs typeface="URW Gothic"/>
              </a:rPr>
              <a:t>RLS</a:t>
            </a:r>
            <a:r>
              <a:rPr sz="1600" spc="15" dirty="0">
                <a:latin typeface="URW Gothic"/>
                <a:cs typeface="URW Gothic"/>
              </a:rPr>
              <a:t>)</a:t>
            </a:r>
            <a:r>
              <a:rPr sz="1600" spc="-70" dirty="0">
                <a:latin typeface="URW Gothic"/>
                <a:cs typeface="URW Gothic"/>
              </a:rPr>
              <a:t> </a:t>
            </a:r>
            <a:r>
              <a:rPr sz="1600" spc="15" dirty="0">
                <a:latin typeface="URW Gothic"/>
                <a:cs typeface="URW Gothic"/>
              </a:rPr>
              <a:t>as</a:t>
            </a:r>
            <a:endParaRPr sz="1600">
              <a:latin typeface="URW Gothic"/>
              <a:cs typeface="URW Gothic"/>
            </a:endParaRPr>
          </a:p>
          <a:p>
            <a:pPr marL="3974465">
              <a:lnSpc>
                <a:spcPts val="1780"/>
              </a:lnSpc>
              <a:tabLst>
                <a:tab pos="5121910" algn="l"/>
              </a:tabLst>
            </a:pPr>
            <a:r>
              <a:rPr sz="1600" spc="-305" dirty="0">
                <a:solidFill>
                  <a:srgbClr val="FF0000"/>
                </a:solidFill>
                <a:latin typeface="DejaVu Sans"/>
                <a:cs typeface="DejaVu Sans"/>
              </a:rPr>
              <a:t>⇣	</a:t>
            </a:r>
            <a:r>
              <a:rPr sz="1600" spc="-565" dirty="0">
                <a:solidFill>
                  <a:srgbClr val="FF0000"/>
                </a:solidFill>
                <a:latin typeface="DejaVu Sans"/>
                <a:cs typeface="DejaVu Sans"/>
              </a:rPr>
              <a:t>⌘</a:t>
            </a:r>
            <a:endParaRPr sz="1600">
              <a:latin typeface="DejaVu Sans"/>
              <a:cs typeface="DejaVu Sans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6086932" y="3336757"/>
            <a:ext cx="1292225" cy="2127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  <a:tabLst>
                <a:tab pos="1221740" algn="l"/>
              </a:tabLst>
            </a:pPr>
            <a:r>
              <a:rPr sz="1200" i="1" spc="-320" dirty="0">
                <a:solidFill>
                  <a:srgbClr val="FF0000"/>
                </a:solidFill>
                <a:latin typeface="DejaVu Sans"/>
                <a:cs typeface="DejaVu Sans"/>
              </a:rPr>
              <a:t>0	0</a:t>
            </a:r>
            <a:endParaRPr sz="1200">
              <a:latin typeface="DejaVu Sans"/>
              <a:cs typeface="DejaVu Sans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7281198" y="3490600"/>
            <a:ext cx="243204" cy="2127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200" i="1" spc="5" dirty="0">
                <a:solidFill>
                  <a:srgbClr val="FF0000"/>
                </a:solidFill>
                <a:latin typeface="URW Gothic"/>
                <a:cs typeface="URW Gothic"/>
              </a:rPr>
              <a:t>t</a:t>
            </a:r>
            <a:r>
              <a:rPr sz="1200" i="1" spc="-270" dirty="0">
                <a:solidFill>
                  <a:srgbClr val="FF0000"/>
                </a:solidFill>
                <a:latin typeface="URW Gothic"/>
                <a:cs typeface="URW Gothic"/>
              </a:rPr>
              <a:t> </a:t>
            </a:r>
            <a:r>
              <a:rPr sz="1200" i="1" spc="-20" dirty="0">
                <a:solidFill>
                  <a:srgbClr val="FF0000"/>
                </a:solidFill>
                <a:latin typeface="DejaVu Sans"/>
                <a:cs typeface="DejaVu Sans"/>
              </a:rPr>
              <a:t>—</a:t>
            </a:r>
            <a:endParaRPr sz="1200">
              <a:latin typeface="DejaVu Sans"/>
              <a:cs typeface="DejaVu Sans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6542782" y="3371155"/>
            <a:ext cx="2306320" cy="27495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  <a:tabLst>
                <a:tab pos="968375" algn="l"/>
              </a:tabLst>
            </a:pPr>
            <a:r>
              <a:rPr sz="1600" i="1" spc="-30" dirty="0">
                <a:solidFill>
                  <a:srgbClr val="FF0000"/>
                </a:solidFill>
                <a:latin typeface="DejaVu Sans"/>
                <a:cs typeface="DejaVu Sans"/>
              </a:rPr>
              <a:t>,</a:t>
            </a:r>
            <a:r>
              <a:rPr sz="1600" i="1" spc="235" dirty="0">
                <a:solidFill>
                  <a:srgbClr val="FF0000"/>
                </a:solidFill>
                <a:latin typeface="DejaVu Sans"/>
                <a:cs typeface="DejaVu Sans"/>
              </a:rPr>
              <a:t> </a:t>
            </a:r>
            <a:r>
              <a:rPr sz="1600" spc="20" dirty="0">
                <a:latin typeface="URW Gothic"/>
                <a:cs typeface="URW Gothic"/>
              </a:rPr>
              <a:t>and</a:t>
            </a:r>
            <a:r>
              <a:rPr sz="1600" spc="15" dirty="0">
                <a:latin typeface="URW Gothic"/>
                <a:cs typeface="URW Gothic"/>
              </a:rPr>
              <a:t> </a:t>
            </a:r>
            <a:r>
              <a:rPr sz="1600" i="1" spc="15" dirty="0">
                <a:solidFill>
                  <a:srgbClr val="FF0000"/>
                </a:solidFill>
                <a:latin typeface="URW Gothic"/>
                <a:cs typeface="URW Gothic"/>
              </a:rPr>
              <a:t>z	</a:t>
            </a:r>
            <a:r>
              <a:rPr sz="1800" spc="22" baseline="-25462" dirty="0">
                <a:solidFill>
                  <a:srgbClr val="FF0000"/>
                </a:solidFill>
                <a:latin typeface="URW Gothic"/>
                <a:cs typeface="URW Gothic"/>
              </a:rPr>
              <a:t>1 </a:t>
            </a:r>
            <a:r>
              <a:rPr sz="1600" spc="145" dirty="0">
                <a:solidFill>
                  <a:srgbClr val="FF0000"/>
                </a:solidFill>
                <a:latin typeface="DejaVu Sans Condensed"/>
                <a:cs typeface="DejaVu Sans Condensed"/>
              </a:rPr>
              <a:t>= </a:t>
            </a:r>
            <a:r>
              <a:rPr sz="2400" spc="135" baseline="45138" dirty="0">
                <a:solidFill>
                  <a:srgbClr val="FF0000"/>
                </a:solidFill>
                <a:latin typeface="DejaVu Sans"/>
                <a:cs typeface="DejaVu Sans"/>
              </a:rPr>
              <a:t>.</a:t>
            </a:r>
            <a:r>
              <a:rPr sz="1600" spc="90" dirty="0">
                <a:solidFill>
                  <a:srgbClr val="FF0000"/>
                </a:solidFill>
                <a:latin typeface="URW Gothic"/>
                <a:cs typeface="URW Gothic"/>
              </a:rPr>
              <a:t>1</a:t>
            </a:r>
            <a:r>
              <a:rPr sz="1600" i="1" spc="90" dirty="0">
                <a:solidFill>
                  <a:srgbClr val="FF0000"/>
                </a:solidFill>
                <a:latin typeface="DejaVu Sans"/>
                <a:cs typeface="DejaVu Sans"/>
              </a:rPr>
              <a:t>,</a:t>
            </a:r>
            <a:r>
              <a:rPr sz="1600" i="1" spc="-170" dirty="0">
                <a:solidFill>
                  <a:srgbClr val="FF0000"/>
                </a:solidFill>
                <a:latin typeface="DejaVu Sans"/>
                <a:cs typeface="DejaVu Sans"/>
              </a:rPr>
              <a:t> </a:t>
            </a:r>
            <a:r>
              <a:rPr sz="1600" i="1" spc="5" dirty="0">
                <a:solidFill>
                  <a:srgbClr val="FF0000"/>
                </a:solidFill>
                <a:latin typeface="URW Gothic"/>
                <a:cs typeface="URW Gothic"/>
              </a:rPr>
              <a:t>w</a:t>
            </a:r>
            <a:r>
              <a:rPr sz="1800" i="1" spc="7" baseline="-16203" dirty="0">
                <a:solidFill>
                  <a:srgbClr val="FF0000"/>
                </a:solidFill>
                <a:latin typeface="URW Gothic"/>
                <a:cs typeface="URW Gothic"/>
              </a:rPr>
              <a:t>t</a:t>
            </a:r>
            <a:r>
              <a:rPr sz="1800" i="1" spc="7" baseline="-16203" dirty="0">
                <a:solidFill>
                  <a:srgbClr val="FF0000"/>
                </a:solidFill>
                <a:latin typeface="DejaVu Sans"/>
                <a:cs typeface="DejaVu Sans"/>
              </a:rPr>
              <a:t>—</a:t>
            </a:r>
            <a:r>
              <a:rPr sz="1800" spc="7" baseline="-16203" dirty="0">
                <a:solidFill>
                  <a:srgbClr val="FF0000"/>
                </a:solidFill>
                <a:latin typeface="URW Gothic"/>
                <a:cs typeface="URW Gothic"/>
              </a:rPr>
              <a:t>1</a:t>
            </a:r>
            <a:r>
              <a:rPr sz="2400" spc="7" baseline="45138" dirty="0">
                <a:solidFill>
                  <a:srgbClr val="FF0000"/>
                </a:solidFill>
                <a:latin typeface="DejaVu Sans"/>
                <a:cs typeface="DejaVu Sans"/>
              </a:rPr>
              <a:t>Σ</a:t>
            </a:r>
            <a:endParaRPr sz="2400" baseline="45138">
              <a:latin typeface="DejaVu Sans"/>
              <a:cs typeface="DejaVu Sans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2432652" y="3880071"/>
            <a:ext cx="78740" cy="2127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200" i="1" spc="5" dirty="0">
                <a:solidFill>
                  <a:srgbClr val="FF0000"/>
                </a:solidFill>
                <a:latin typeface="URW Gothic"/>
                <a:cs typeface="URW Gothic"/>
              </a:rPr>
              <a:t>t</a:t>
            </a:r>
            <a:endParaRPr sz="1200">
              <a:latin typeface="URW Gothic"/>
              <a:cs typeface="URW Gothic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3463762" y="3902742"/>
            <a:ext cx="329565" cy="2127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200" i="1" spc="5" dirty="0">
                <a:solidFill>
                  <a:srgbClr val="FF0000"/>
                </a:solidFill>
                <a:latin typeface="URW Gothic"/>
                <a:cs typeface="URW Gothic"/>
              </a:rPr>
              <a:t>t</a:t>
            </a:r>
            <a:r>
              <a:rPr sz="1200" i="1" spc="-270" dirty="0">
                <a:solidFill>
                  <a:srgbClr val="FF0000"/>
                </a:solidFill>
                <a:latin typeface="URW Gothic"/>
                <a:cs typeface="URW Gothic"/>
              </a:rPr>
              <a:t> </a:t>
            </a:r>
            <a:r>
              <a:rPr sz="1200" i="1" spc="-5" dirty="0">
                <a:solidFill>
                  <a:srgbClr val="FF0000"/>
                </a:solidFill>
                <a:latin typeface="DejaVu Sans"/>
                <a:cs typeface="DejaVu Sans"/>
              </a:rPr>
              <a:t>—</a:t>
            </a:r>
            <a:r>
              <a:rPr sz="1200" spc="-5" dirty="0">
                <a:solidFill>
                  <a:srgbClr val="FF0000"/>
                </a:solidFill>
                <a:latin typeface="URW Gothic"/>
                <a:cs typeface="URW Gothic"/>
              </a:rPr>
              <a:t>1</a:t>
            </a:r>
            <a:endParaRPr sz="1200">
              <a:latin typeface="URW Gothic"/>
              <a:cs typeface="URW Gothic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3915140" y="3880071"/>
            <a:ext cx="78740" cy="2127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200" i="1" spc="5" dirty="0">
                <a:solidFill>
                  <a:srgbClr val="FF0000"/>
                </a:solidFill>
                <a:latin typeface="URW Gothic"/>
                <a:cs typeface="URW Gothic"/>
              </a:rPr>
              <a:t>t</a:t>
            </a:r>
            <a:endParaRPr sz="1200">
              <a:latin typeface="URW Gothic"/>
              <a:cs typeface="URW Gothic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3479572" y="3748899"/>
            <a:ext cx="974090" cy="2127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  <a:tabLst>
                <a:tab pos="903605" algn="l"/>
              </a:tabLst>
            </a:pPr>
            <a:r>
              <a:rPr sz="1200" i="1" spc="-225" dirty="0">
                <a:solidFill>
                  <a:srgbClr val="FF0000"/>
                </a:solidFill>
                <a:latin typeface="DejaVu Sans"/>
                <a:cs typeface="DejaVu Sans"/>
              </a:rPr>
              <a:t>⇤	</a:t>
            </a:r>
            <a:r>
              <a:rPr sz="1200" i="1" spc="-320" dirty="0">
                <a:solidFill>
                  <a:srgbClr val="FF0000"/>
                </a:solidFill>
                <a:latin typeface="DejaVu Sans"/>
                <a:cs typeface="DejaVu Sans"/>
              </a:rPr>
              <a:t>0</a:t>
            </a:r>
            <a:endParaRPr sz="1200">
              <a:latin typeface="DejaVu Sans"/>
              <a:cs typeface="DejaVu Sans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2298141" y="3783296"/>
            <a:ext cx="2341245" cy="27495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  <a:tabLst>
                <a:tab pos="288290" algn="l"/>
                <a:tab pos="1494790" algn="l"/>
                <a:tab pos="1758950" algn="l"/>
              </a:tabLst>
            </a:pPr>
            <a:r>
              <a:rPr sz="1600" i="1" spc="20" dirty="0">
                <a:solidFill>
                  <a:srgbClr val="FF0000"/>
                </a:solidFill>
                <a:latin typeface="URW Gothic"/>
                <a:cs typeface="URW Gothic"/>
              </a:rPr>
              <a:t>c	</a:t>
            </a:r>
            <a:r>
              <a:rPr sz="1600" spc="145" dirty="0">
                <a:solidFill>
                  <a:srgbClr val="FF0000"/>
                </a:solidFill>
                <a:latin typeface="DejaVu Sans Condensed"/>
                <a:cs typeface="DejaVu Sans Condensed"/>
              </a:rPr>
              <a:t>= </a:t>
            </a:r>
            <a:r>
              <a:rPr sz="1600" i="1" spc="25" dirty="0">
                <a:solidFill>
                  <a:srgbClr val="FF0000"/>
                </a:solidFill>
                <a:latin typeface="DejaVu Sans"/>
                <a:cs typeface="DejaVu Sans"/>
              </a:rPr>
              <a:t>µ</a:t>
            </a:r>
            <a:r>
              <a:rPr sz="1600" i="1" spc="-245" dirty="0">
                <a:solidFill>
                  <a:srgbClr val="FF0000"/>
                </a:solidFill>
                <a:latin typeface="DejaVu Sans"/>
                <a:cs typeface="DejaVu Sans"/>
              </a:rPr>
              <a:t> </a:t>
            </a:r>
            <a:r>
              <a:rPr sz="1600" spc="145" dirty="0">
                <a:solidFill>
                  <a:srgbClr val="FF0000"/>
                </a:solidFill>
                <a:latin typeface="DejaVu Sans Condensed"/>
                <a:cs typeface="DejaVu Sans Condensed"/>
              </a:rPr>
              <a:t>+</a:t>
            </a:r>
            <a:r>
              <a:rPr sz="1600" spc="-65" dirty="0">
                <a:solidFill>
                  <a:srgbClr val="FF0000"/>
                </a:solidFill>
                <a:latin typeface="DejaVu Sans Condensed"/>
                <a:cs typeface="DejaVu Sans Condensed"/>
              </a:rPr>
              <a:t> </a:t>
            </a:r>
            <a:r>
              <a:rPr sz="1600" i="1" spc="-105" dirty="0">
                <a:solidFill>
                  <a:srgbClr val="FF0000"/>
                </a:solidFill>
                <a:latin typeface="DejaVu Sans"/>
                <a:cs typeface="DejaVu Sans"/>
              </a:rPr>
              <a:t>↵</a:t>
            </a:r>
            <a:r>
              <a:rPr sz="1600" i="1" spc="-105" dirty="0">
                <a:solidFill>
                  <a:srgbClr val="FF0000"/>
                </a:solidFill>
                <a:latin typeface="URW Gothic"/>
                <a:cs typeface="URW Gothic"/>
              </a:rPr>
              <a:t>E	</a:t>
            </a:r>
            <a:r>
              <a:rPr sz="1600" i="1" spc="20" dirty="0">
                <a:solidFill>
                  <a:srgbClr val="FF0000"/>
                </a:solidFill>
                <a:latin typeface="URW Gothic"/>
                <a:cs typeface="URW Gothic"/>
              </a:rPr>
              <a:t>c	</a:t>
            </a:r>
            <a:r>
              <a:rPr sz="1600" spc="145" dirty="0">
                <a:solidFill>
                  <a:srgbClr val="FF0000"/>
                </a:solidFill>
                <a:latin typeface="DejaVu Sans Condensed"/>
                <a:cs typeface="DejaVu Sans Condensed"/>
              </a:rPr>
              <a:t>+ </a:t>
            </a:r>
            <a:r>
              <a:rPr sz="1600" i="1" spc="-250" dirty="0">
                <a:solidFill>
                  <a:srgbClr val="FF0000"/>
                </a:solidFill>
                <a:latin typeface="DejaVu Sans"/>
                <a:cs typeface="DejaVu Sans"/>
              </a:rPr>
              <a:t>6</a:t>
            </a:r>
            <a:r>
              <a:rPr sz="1600" i="1" spc="-204" dirty="0">
                <a:solidFill>
                  <a:srgbClr val="FF0000"/>
                </a:solidFill>
                <a:latin typeface="DejaVu Sans"/>
                <a:cs typeface="DejaVu Sans"/>
              </a:rPr>
              <a:t> </a:t>
            </a:r>
            <a:r>
              <a:rPr sz="1600" i="1" spc="30" dirty="0">
                <a:solidFill>
                  <a:srgbClr val="FF0000"/>
                </a:solidFill>
                <a:latin typeface="URW Gothic"/>
                <a:cs typeface="URW Gothic"/>
              </a:rPr>
              <a:t>w</a:t>
            </a:r>
            <a:endParaRPr sz="1600">
              <a:latin typeface="URW Gothic"/>
              <a:cs typeface="URW Gothic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4613809" y="3880071"/>
            <a:ext cx="329565" cy="2127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200" i="1" spc="114" dirty="0">
                <a:solidFill>
                  <a:srgbClr val="FF0000"/>
                </a:solidFill>
                <a:latin typeface="URW Gothic"/>
                <a:cs typeface="URW Gothic"/>
              </a:rPr>
              <a:t>t</a:t>
            </a:r>
            <a:r>
              <a:rPr sz="1200" i="1" spc="-20" dirty="0">
                <a:solidFill>
                  <a:srgbClr val="FF0000"/>
                </a:solidFill>
                <a:latin typeface="DejaVu Sans"/>
                <a:cs typeface="DejaVu Sans"/>
              </a:rPr>
              <a:t>—</a:t>
            </a:r>
            <a:r>
              <a:rPr sz="1200" spc="15" dirty="0">
                <a:solidFill>
                  <a:srgbClr val="FF0000"/>
                </a:solidFill>
                <a:latin typeface="URW Gothic"/>
                <a:cs typeface="URW Gothic"/>
              </a:rPr>
              <a:t>1</a:t>
            </a:r>
            <a:endParaRPr sz="1200">
              <a:latin typeface="URW Gothic"/>
              <a:cs typeface="URW Gothic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4979748" y="3783296"/>
            <a:ext cx="357505" cy="27495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600" spc="145" dirty="0">
                <a:solidFill>
                  <a:srgbClr val="FF0000"/>
                </a:solidFill>
                <a:latin typeface="DejaVu Sans Condensed"/>
                <a:cs typeface="DejaVu Sans Condensed"/>
              </a:rPr>
              <a:t>+</a:t>
            </a:r>
            <a:r>
              <a:rPr sz="1600" spc="-150" dirty="0">
                <a:solidFill>
                  <a:srgbClr val="FF0000"/>
                </a:solidFill>
                <a:latin typeface="DejaVu Sans Condensed"/>
                <a:cs typeface="DejaVu Sans Condensed"/>
              </a:rPr>
              <a:t> </a:t>
            </a:r>
            <a:r>
              <a:rPr sz="1600" i="1" spc="-730" dirty="0">
                <a:solidFill>
                  <a:srgbClr val="FF0000"/>
                </a:solidFill>
                <a:latin typeface="DejaVu Sans"/>
                <a:cs typeface="DejaVu Sans"/>
              </a:rPr>
              <a:t>⌘</a:t>
            </a:r>
            <a:endParaRPr sz="1600">
              <a:latin typeface="DejaVu Sans"/>
              <a:cs typeface="DejaVu Sans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5311538" y="3880071"/>
            <a:ext cx="78740" cy="2127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200" i="1" spc="5" dirty="0">
                <a:solidFill>
                  <a:srgbClr val="FF0000"/>
                </a:solidFill>
                <a:latin typeface="URW Gothic"/>
                <a:cs typeface="URW Gothic"/>
              </a:rPr>
              <a:t>t</a:t>
            </a:r>
            <a:endParaRPr sz="1200">
              <a:latin typeface="URW Gothic"/>
              <a:cs typeface="URW Gothic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2432652" y="4312274"/>
            <a:ext cx="78740" cy="2127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200" i="1" spc="5" dirty="0">
                <a:solidFill>
                  <a:srgbClr val="FF0000"/>
                </a:solidFill>
                <a:latin typeface="URW Gothic"/>
                <a:cs typeface="URW Gothic"/>
              </a:rPr>
              <a:t>t</a:t>
            </a:r>
            <a:endParaRPr sz="1200">
              <a:latin typeface="URW Gothic"/>
              <a:cs typeface="URW Gothic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2938841" y="4312274"/>
            <a:ext cx="329565" cy="2127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200" i="1" spc="114" dirty="0">
                <a:solidFill>
                  <a:srgbClr val="FF0000"/>
                </a:solidFill>
                <a:latin typeface="URW Gothic"/>
                <a:cs typeface="URW Gothic"/>
              </a:rPr>
              <a:t>t</a:t>
            </a:r>
            <a:r>
              <a:rPr sz="1200" i="1" spc="-20" dirty="0">
                <a:solidFill>
                  <a:srgbClr val="FF0000"/>
                </a:solidFill>
                <a:latin typeface="DejaVu Sans"/>
                <a:cs typeface="DejaVu Sans"/>
              </a:rPr>
              <a:t>—</a:t>
            </a:r>
            <a:r>
              <a:rPr sz="1200" spc="15" dirty="0">
                <a:solidFill>
                  <a:srgbClr val="FF0000"/>
                </a:solidFill>
                <a:latin typeface="URW Gothic"/>
                <a:cs typeface="URW Gothic"/>
              </a:rPr>
              <a:t>1</a:t>
            </a:r>
            <a:endParaRPr sz="1200">
              <a:latin typeface="URW Gothic"/>
              <a:cs typeface="URW Gothic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3615413" y="4181102"/>
            <a:ext cx="650875" cy="2127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  <a:tabLst>
                <a:tab pos="401320" algn="l"/>
              </a:tabLst>
            </a:pPr>
            <a:r>
              <a:rPr sz="1200" i="1" spc="-20" dirty="0">
                <a:solidFill>
                  <a:srgbClr val="00008C"/>
                </a:solidFill>
                <a:latin typeface="DejaVu Sans"/>
                <a:cs typeface="DejaVu Sans"/>
              </a:rPr>
              <a:t>—</a:t>
            </a:r>
            <a:r>
              <a:rPr sz="1200" spc="15" dirty="0">
                <a:solidFill>
                  <a:srgbClr val="00008C"/>
                </a:solidFill>
                <a:latin typeface="URW Gothic"/>
                <a:cs typeface="URW Gothic"/>
              </a:rPr>
              <a:t>1	</a:t>
            </a:r>
            <a:r>
              <a:rPr sz="1800" i="1" spc="-30" baseline="2314" dirty="0">
                <a:solidFill>
                  <a:srgbClr val="FF0000"/>
                </a:solidFill>
                <a:latin typeface="DejaVu Sans"/>
                <a:cs typeface="DejaVu Sans"/>
              </a:rPr>
              <a:t>—</a:t>
            </a:r>
            <a:r>
              <a:rPr sz="1800" spc="22" baseline="2314" dirty="0">
                <a:solidFill>
                  <a:srgbClr val="FF0000"/>
                </a:solidFill>
                <a:latin typeface="URW Gothic"/>
                <a:cs typeface="URW Gothic"/>
              </a:rPr>
              <a:t>1</a:t>
            </a:r>
            <a:endParaRPr sz="1800" baseline="2314">
              <a:latin typeface="URW Gothic"/>
              <a:cs typeface="URW Gothic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3991188" y="4349684"/>
            <a:ext cx="78740" cy="2127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200" i="1" spc="5" dirty="0">
                <a:solidFill>
                  <a:srgbClr val="FF0000"/>
                </a:solidFill>
                <a:latin typeface="URW Gothic"/>
                <a:cs typeface="URW Gothic"/>
              </a:rPr>
              <a:t>t</a:t>
            </a:r>
            <a:endParaRPr sz="1200">
              <a:latin typeface="URW Gothic"/>
              <a:cs typeface="URW Gothic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2301324" y="4215500"/>
            <a:ext cx="2066289" cy="27495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  <a:tabLst>
                <a:tab pos="285115" algn="l"/>
                <a:tab pos="1016000" algn="l"/>
                <a:tab pos="1576070" algn="l"/>
                <a:tab pos="1964689" algn="l"/>
              </a:tabLst>
            </a:pPr>
            <a:r>
              <a:rPr sz="1600" i="1" spc="15" dirty="0">
                <a:solidFill>
                  <a:srgbClr val="FF0000"/>
                </a:solidFill>
                <a:latin typeface="DejaVu Sans"/>
                <a:cs typeface="DejaVu Sans"/>
              </a:rPr>
              <a:t>$	</a:t>
            </a:r>
            <a:r>
              <a:rPr sz="1600" spc="145" dirty="0">
                <a:solidFill>
                  <a:srgbClr val="FF0000"/>
                </a:solidFill>
                <a:latin typeface="DejaVu Sans Condensed"/>
                <a:cs typeface="DejaVu Sans Condensed"/>
              </a:rPr>
              <a:t>=</a:t>
            </a:r>
            <a:r>
              <a:rPr sz="1600" spc="25" dirty="0">
                <a:solidFill>
                  <a:srgbClr val="FF0000"/>
                </a:solidFill>
                <a:latin typeface="DejaVu Sans Condensed"/>
                <a:cs typeface="DejaVu Sans Condensed"/>
              </a:rPr>
              <a:t> </a:t>
            </a:r>
            <a:r>
              <a:rPr sz="1600" i="1" spc="15" dirty="0">
                <a:solidFill>
                  <a:srgbClr val="FF0000"/>
                </a:solidFill>
                <a:latin typeface="DejaVu Sans"/>
                <a:cs typeface="DejaVu Sans"/>
              </a:rPr>
              <a:t>$</a:t>
            </a:r>
            <a:r>
              <a:rPr sz="1600" i="1" dirty="0">
                <a:solidFill>
                  <a:srgbClr val="FF0000"/>
                </a:solidFill>
                <a:latin typeface="DejaVu Sans"/>
                <a:cs typeface="DejaVu Sans"/>
              </a:rPr>
              <a:t>	</a:t>
            </a:r>
            <a:r>
              <a:rPr sz="1600" spc="145" dirty="0">
                <a:solidFill>
                  <a:srgbClr val="FF0000"/>
                </a:solidFill>
                <a:latin typeface="DejaVu Sans Condensed"/>
                <a:cs typeface="DejaVu Sans Condensed"/>
              </a:rPr>
              <a:t>+</a:t>
            </a:r>
            <a:r>
              <a:rPr sz="1600" spc="-70" dirty="0">
                <a:solidFill>
                  <a:srgbClr val="FF0000"/>
                </a:solidFill>
                <a:latin typeface="DejaVu Sans Condensed"/>
                <a:cs typeface="DejaVu Sans Condensed"/>
              </a:rPr>
              <a:t> </a:t>
            </a:r>
            <a:r>
              <a:rPr sz="1600" i="1" spc="10" dirty="0">
                <a:solidFill>
                  <a:srgbClr val="00008C"/>
                </a:solidFill>
                <a:latin typeface="URW Gothic"/>
                <a:cs typeface="URW Gothic"/>
              </a:rPr>
              <a:t>t</a:t>
            </a:r>
            <a:r>
              <a:rPr sz="1600" i="1" dirty="0">
                <a:solidFill>
                  <a:srgbClr val="00008C"/>
                </a:solidFill>
                <a:latin typeface="URW Gothic"/>
                <a:cs typeface="URW Gothic"/>
              </a:rPr>
              <a:t>	</a:t>
            </a:r>
            <a:r>
              <a:rPr sz="1600" i="1" spc="20" dirty="0">
                <a:solidFill>
                  <a:srgbClr val="FF0000"/>
                </a:solidFill>
                <a:latin typeface="URW Gothic"/>
                <a:cs typeface="URW Gothic"/>
              </a:rPr>
              <a:t>R</a:t>
            </a:r>
            <a:r>
              <a:rPr sz="1600" i="1" dirty="0">
                <a:solidFill>
                  <a:srgbClr val="FF0000"/>
                </a:solidFill>
                <a:latin typeface="URW Gothic"/>
                <a:cs typeface="URW Gothic"/>
              </a:rPr>
              <a:t>	</a:t>
            </a:r>
            <a:r>
              <a:rPr sz="1600" i="1" spc="15" dirty="0">
                <a:solidFill>
                  <a:srgbClr val="FF0000"/>
                </a:solidFill>
                <a:latin typeface="URW Gothic"/>
                <a:cs typeface="URW Gothic"/>
              </a:rPr>
              <a:t>z</a:t>
            </a:r>
            <a:endParaRPr sz="1600">
              <a:latin typeface="URW Gothic"/>
              <a:cs typeface="URW Gothic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4695752" y="3985741"/>
            <a:ext cx="157480" cy="27495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600" spc="-305" dirty="0">
                <a:solidFill>
                  <a:srgbClr val="FF0000"/>
                </a:solidFill>
                <a:latin typeface="DejaVu Sans"/>
                <a:cs typeface="DejaVu Sans"/>
              </a:rPr>
              <a:t>⇣</a:t>
            </a:r>
            <a:endParaRPr sz="1600">
              <a:latin typeface="DejaVu Sans"/>
              <a:cs typeface="DejaVu Sans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4342100" y="4312274"/>
            <a:ext cx="698500" cy="2127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  <a:tabLst>
                <a:tab pos="632460" algn="l"/>
              </a:tabLst>
            </a:pPr>
            <a:r>
              <a:rPr sz="1200" i="1" spc="114" dirty="0">
                <a:solidFill>
                  <a:srgbClr val="FF0000"/>
                </a:solidFill>
                <a:latin typeface="URW Gothic"/>
                <a:cs typeface="URW Gothic"/>
              </a:rPr>
              <a:t>t</a:t>
            </a:r>
            <a:r>
              <a:rPr sz="1200" i="1" spc="-20" dirty="0">
                <a:solidFill>
                  <a:srgbClr val="FF0000"/>
                </a:solidFill>
                <a:latin typeface="DejaVu Sans"/>
                <a:cs typeface="DejaVu Sans"/>
              </a:rPr>
              <a:t>—</a:t>
            </a:r>
            <a:r>
              <a:rPr sz="1200" spc="15" dirty="0">
                <a:solidFill>
                  <a:srgbClr val="FF0000"/>
                </a:solidFill>
                <a:latin typeface="URW Gothic"/>
                <a:cs typeface="URW Gothic"/>
              </a:rPr>
              <a:t>1</a:t>
            </a:r>
            <a:r>
              <a:rPr sz="1200" dirty="0">
                <a:solidFill>
                  <a:srgbClr val="FF0000"/>
                </a:solidFill>
                <a:latin typeface="URW Gothic"/>
                <a:cs typeface="URW Gothic"/>
              </a:rPr>
              <a:t>	</a:t>
            </a:r>
            <a:r>
              <a:rPr sz="1200" i="1" spc="5" dirty="0">
                <a:solidFill>
                  <a:srgbClr val="FF0000"/>
                </a:solidFill>
                <a:latin typeface="URW Gothic"/>
                <a:cs typeface="URW Gothic"/>
              </a:rPr>
              <a:t>t</a:t>
            </a:r>
            <a:endParaRPr sz="1200">
              <a:latin typeface="URW Gothic"/>
              <a:cs typeface="URW Gothic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4827706" y="4215500"/>
            <a:ext cx="641985" cy="27495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  <a:tabLst>
                <a:tab pos="276225" algn="l"/>
              </a:tabLst>
            </a:pPr>
            <a:r>
              <a:rPr sz="1600" i="1" spc="20" dirty="0">
                <a:solidFill>
                  <a:srgbClr val="FF0000"/>
                </a:solidFill>
                <a:latin typeface="URW Gothic"/>
                <a:cs typeface="URW Gothic"/>
              </a:rPr>
              <a:t>c	</a:t>
            </a:r>
            <a:r>
              <a:rPr sz="1600" i="1" spc="-250" dirty="0">
                <a:solidFill>
                  <a:srgbClr val="FF0000"/>
                </a:solidFill>
                <a:latin typeface="DejaVu Sans"/>
                <a:cs typeface="DejaVu Sans"/>
              </a:rPr>
              <a:t>—</a:t>
            </a:r>
            <a:r>
              <a:rPr sz="1600" i="1" spc="-204" dirty="0">
                <a:solidFill>
                  <a:srgbClr val="FF0000"/>
                </a:solidFill>
                <a:latin typeface="DejaVu Sans"/>
                <a:cs typeface="DejaVu Sans"/>
              </a:rPr>
              <a:t> </a:t>
            </a:r>
            <a:r>
              <a:rPr sz="1600" i="1" spc="15" dirty="0">
                <a:solidFill>
                  <a:srgbClr val="FF0000"/>
                </a:solidFill>
                <a:latin typeface="DejaVu Sans"/>
                <a:cs typeface="DejaVu Sans"/>
              </a:rPr>
              <a:t>$</a:t>
            </a:r>
            <a:endParaRPr sz="1600">
              <a:latin typeface="DejaVu Sans"/>
              <a:cs typeface="DejaVu Sans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5443858" y="4181102"/>
            <a:ext cx="69850" cy="2127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200" i="1" spc="-770" dirty="0">
                <a:solidFill>
                  <a:srgbClr val="FF0000"/>
                </a:solidFill>
                <a:latin typeface="DejaVu Sans"/>
                <a:cs typeface="DejaVu Sans"/>
              </a:rPr>
              <a:t>0</a:t>
            </a:r>
            <a:endParaRPr sz="1200">
              <a:latin typeface="DejaVu Sans"/>
              <a:cs typeface="DejaVu Sans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5443858" y="4334945"/>
            <a:ext cx="243204" cy="2127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200" i="1" spc="114" dirty="0">
                <a:solidFill>
                  <a:srgbClr val="FF0000"/>
                </a:solidFill>
                <a:latin typeface="URW Gothic"/>
                <a:cs typeface="URW Gothic"/>
              </a:rPr>
              <a:t>t</a:t>
            </a:r>
            <a:r>
              <a:rPr sz="1200" i="1" spc="-20" dirty="0">
                <a:solidFill>
                  <a:srgbClr val="FF0000"/>
                </a:solidFill>
                <a:latin typeface="DejaVu Sans"/>
                <a:cs typeface="DejaVu Sans"/>
              </a:rPr>
              <a:t>—</a:t>
            </a:r>
            <a:endParaRPr sz="1200">
              <a:latin typeface="DejaVu Sans"/>
              <a:cs typeface="DejaVu Sans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5635903" y="4260293"/>
            <a:ext cx="713105" cy="27495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1800" spc="-60" baseline="-9259" dirty="0">
                <a:solidFill>
                  <a:srgbClr val="FF0000"/>
                </a:solidFill>
                <a:latin typeface="URW Gothic"/>
                <a:cs typeface="URW Gothic"/>
              </a:rPr>
              <a:t>1</a:t>
            </a:r>
            <a:r>
              <a:rPr sz="2400" i="1" spc="-60" baseline="12152" dirty="0">
                <a:solidFill>
                  <a:srgbClr val="FF0000"/>
                </a:solidFill>
                <a:latin typeface="URW Gothic"/>
                <a:cs typeface="URW Gothic"/>
              </a:rPr>
              <a:t>z</a:t>
            </a:r>
            <a:r>
              <a:rPr sz="1200" i="1" spc="-40" dirty="0">
                <a:solidFill>
                  <a:srgbClr val="FF0000"/>
                </a:solidFill>
                <a:latin typeface="URW Gothic"/>
                <a:cs typeface="URW Gothic"/>
              </a:rPr>
              <a:t>t</a:t>
            </a:r>
            <a:r>
              <a:rPr sz="1200" i="1" spc="-40" dirty="0">
                <a:solidFill>
                  <a:srgbClr val="FF0000"/>
                </a:solidFill>
                <a:latin typeface="DejaVu Sans"/>
                <a:cs typeface="DejaVu Sans"/>
              </a:rPr>
              <a:t>—</a:t>
            </a:r>
            <a:r>
              <a:rPr sz="1200" spc="-40" dirty="0">
                <a:solidFill>
                  <a:srgbClr val="FF0000"/>
                </a:solidFill>
                <a:latin typeface="URW Gothic"/>
                <a:cs typeface="URW Gothic"/>
              </a:rPr>
              <a:t>1</a:t>
            </a:r>
            <a:r>
              <a:rPr sz="2400" spc="-60" baseline="74652" dirty="0">
                <a:solidFill>
                  <a:srgbClr val="FF0000"/>
                </a:solidFill>
                <a:latin typeface="DejaVu Sans"/>
                <a:cs typeface="DejaVu Sans"/>
              </a:rPr>
              <a:t>⌘</a:t>
            </a:r>
            <a:endParaRPr sz="2400" baseline="74652">
              <a:latin typeface="DejaVu Sans"/>
              <a:cs typeface="DejaVu Sans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3610300" y="4659326"/>
            <a:ext cx="262255" cy="2127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200" i="1" spc="-20" dirty="0">
                <a:solidFill>
                  <a:srgbClr val="00008C"/>
                </a:solidFill>
                <a:latin typeface="DejaVu Sans"/>
                <a:cs typeface="DejaVu Sans"/>
              </a:rPr>
              <a:t>—</a:t>
            </a:r>
            <a:r>
              <a:rPr sz="1200" spc="15" dirty="0">
                <a:solidFill>
                  <a:srgbClr val="00008C"/>
                </a:solidFill>
                <a:latin typeface="URW Gothic"/>
                <a:cs typeface="URW Gothic"/>
              </a:rPr>
              <a:t>1</a:t>
            </a:r>
            <a:endParaRPr sz="1200">
              <a:latin typeface="URW Gothic"/>
              <a:cs typeface="URW Gothic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3896670" y="4463964"/>
            <a:ext cx="157480" cy="27495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600" spc="-305" dirty="0">
                <a:solidFill>
                  <a:srgbClr val="FF0000"/>
                </a:solidFill>
                <a:latin typeface="DejaVu Sans"/>
                <a:cs typeface="DejaVu Sans"/>
              </a:rPr>
              <a:t>⇣</a:t>
            </a:r>
            <a:endParaRPr sz="1600">
              <a:latin typeface="DejaVu Sans"/>
              <a:cs typeface="DejaVu Sans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2268363" y="4693723"/>
            <a:ext cx="1899920" cy="27495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135"/>
              </a:spcBef>
              <a:tabLst>
                <a:tab pos="1772285" algn="l"/>
              </a:tabLst>
            </a:pPr>
            <a:r>
              <a:rPr sz="1600" i="1" spc="10" dirty="0">
                <a:solidFill>
                  <a:srgbClr val="FF0000"/>
                </a:solidFill>
                <a:latin typeface="URW Gothic"/>
                <a:cs typeface="URW Gothic"/>
              </a:rPr>
              <a:t>R</a:t>
            </a:r>
            <a:r>
              <a:rPr sz="1800" i="1" spc="15" baseline="-16203" dirty="0">
                <a:solidFill>
                  <a:srgbClr val="FF0000"/>
                </a:solidFill>
                <a:latin typeface="URW Gothic"/>
                <a:cs typeface="URW Gothic"/>
              </a:rPr>
              <a:t>t  </a:t>
            </a:r>
            <a:r>
              <a:rPr sz="1600" spc="145" dirty="0">
                <a:solidFill>
                  <a:srgbClr val="FF0000"/>
                </a:solidFill>
                <a:latin typeface="DejaVu Sans Condensed"/>
                <a:cs typeface="DejaVu Sans Condensed"/>
              </a:rPr>
              <a:t>= </a:t>
            </a:r>
            <a:r>
              <a:rPr sz="1600" i="1" spc="30" dirty="0">
                <a:solidFill>
                  <a:srgbClr val="FF0000"/>
                </a:solidFill>
                <a:latin typeface="URW Gothic"/>
                <a:cs typeface="URW Gothic"/>
              </a:rPr>
              <a:t>R</a:t>
            </a:r>
            <a:r>
              <a:rPr sz="1800" i="1" spc="44" baseline="-16203" dirty="0">
                <a:solidFill>
                  <a:srgbClr val="FF0000"/>
                </a:solidFill>
                <a:latin typeface="URW Gothic"/>
                <a:cs typeface="URW Gothic"/>
              </a:rPr>
              <a:t>t</a:t>
            </a:r>
            <a:r>
              <a:rPr sz="1800" i="1" spc="44" baseline="-16203" dirty="0">
                <a:solidFill>
                  <a:srgbClr val="FF0000"/>
                </a:solidFill>
                <a:latin typeface="DejaVu Sans"/>
                <a:cs typeface="DejaVu Sans"/>
              </a:rPr>
              <a:t>—</a:t>
            </a:r>
            <a:r>
              <a:rPr sz="1800" spc="44" baseline="-16203" dirty="0">
                <a:solidFill>
                  <a:srgbClr val="FF0000"/>
                </a:solidFill>
                <a:latin typeface="URW Gothic"/>
                <a:cs typeface="URW Gothic"/>
              </a:rPr>
              <a:t>1</a:t>
            </a:r>
            <a:r>
              <a:rPr sz="1800" spc="89" baseline="-16203" dirty="0">
                <a:solidFill>
                  <a:srgbClr val="FF0000"/>
                </a:solidFill>
                <a:latin typeface="URW Gothic"/>
                <a:cs typeface="URW Gothic"/>
              </a:rPr>
              <a:t> </a:t>
            </a:r>
            <a:r>
              <a:rPr sz="1600" spc="145" dirty="0">
                <a:solidFill>
                  <a:srgbClr val="FF0000"/>
                </a:solidFill>
                <a:latin typeface="DejaVu Sans Condensed"/>
                <a:cs typeface="DejaVu Sans Condensed"/>
              </a:rPr>
              <a:t>+</a:t>
            </a:r>
            <a:r>
              <a:rPr sz="1600" spc="-70" dirty="0">
                <a:solidFill>
                  <a:srgbClr val="FF0000"/>
                </a:solidFill>
                <a:latin typeface="DejaVu Sans Condensed"/>
                <a:cs typeface="DejaVu Sans Condensed"/>
              </a:rPr>
              <a:t> </a:t>
            </a:r>
            <a:r>
              <a:rPr sz="1600" i="1" spc="10" dirty="0">
                <a:solidFill>
                  <a:srgbClr val="00008C"/>
                </a:solidFill>
                <a:latin typeface="URW Gothic"/>
                <a:cs typeface="URW Gothic"/>
              </a:rPr>
              <a:t>t	</a:t>
            </a:r>
            <a:r>
              <a:rPr sz="1600" i="1" spc="15" dirty="0">
                <a:solidFill>
                  <a:srgbClr val="FF0000"/>
                </a:solidFill>
                <a:latin typeface="URW Gothic"/>
                <a:cs typeface="URW Gothic"/>
              </a:rPr>
              <a:t>z</a:t>
            </a:r>
            <a:endParaRPr sz="1600">
              <a:latin typeface="URW Gothic"/>
              <a:cs typeface="URW Gothic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4116985" y="4790497"/>
            <a:ext cx="329565" cy="2127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200" i="1" spc="114" dirty="0">
                <a:solidFill>
                  <a:srgbClr val="FF0000"/>
                </a:solidFill>
                <a:latin typeface="URW Gothic"/>
                <a:cs typeface="URW Gothic"/>
              </a:rPr>
              <a:t>t</a:t>
            </a:r>
            <a:r>
              <a:rPr sz="1200" i="1" spc="-20" dirty="0">
                <a:solidFill>
                  <a:srgbClr val="FF0000"/>
                </a:solidFill>
                <a:latin typeface="DejaVu Sans"/>
                <a:cs typeface="DejaVu Sans"/>
              </a:rPr>
              <a:t>—</a:t>
            </a:r>
            <a:r>
              <a:rPr sz="1200" spc="15" dirty="0">
                <a:solidFill>
                  <a:srgbClr val="FF0000"/>
                </a:solidFill>
                <a:latin typeface="URW Gothic"/>
                <a:cs typeface="URW Gothic"/>
              </a:rPr>
              <a:t>1</a:t>
            </a:r>
            <a:endParaRPr sz="1200">
              <a:latin typeface="URW Gothic"/>
              <a:cs typeface="URW Gothic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4537475" y="4659326"/>
            <a:ext cx="82550" cy="2127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200" i="1" spc="-320" dirty="0">
                <a:solidFill>
                  <a:srgbClr val="FF0000"/>
                </a:solidFill>
                <a:latin typeface="DejaVu Sans"/>
                <a:cs typeface="DejaVu Sans"/>
              </a:rPr>
              <a:t>0</a:t>
            </a:r>
            <a:endParaRPr sz="1200">
              <a:latin typeface="DejaVu Sans"/>
              <a:cs typeface="DejaVu Sans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4522187" y="4813168"/>
            <a:ext cx="243204" cy="2127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200" i="1" spc="5" dirty="0">
                <a:solidFill>
                  <a:srgbClr val="FF0000"/>
                </a:solidFill>
                <a:latin typeface="URW Gothic"/>
                <a:cs typeface="URW Gothic"/>
              </a:rPr>
              <a:t>t</a:t>
            </a:r>
            <a:r>
              <a:rPr sz="1200" i="1" spc="-270" dirty="0">
                <a:solidFill>
                  <a:srgbClr val="FF0000"/>
                </a:solidFill>
                <a:latin typeface="URW Gothic"/>
                <a:cs typeface="URW Gothic"/>
              </a:rPr>
              <a:t> </a:t>
            </a:r>
            <a:r>
              <a:rPr sz="1200" i="1" spc="-20" dirty="0">
                <a:solidFill>
                  <a:srgbClr val="FF0000"/>
                </a:solidFill>
                <a:latin typeface="DejaVu Sans"/>
                <a:cs typeface="DejaVu Sans"/>
              </a:rPr>
              <a:t>—</a:t>
            </a:r>
            <a:endParaRPr sz="1200">
              <a:latin typeface="DejaVu Sans"/>
              <a:cs typeface="DejaVu Sans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4408426" y="4693723"/>
            <a:ext cx="1424940" cy="27495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  <a:tabLst>
                <a:tab pos="343535" algn="l"/>
              </a:tabLst>
            </a:pPr>
            <a:r>
              <a:rPr sz="1600" i="1" spc="15" dirty="0">
                <a:solidFill>
                  <a:srgbClr val="FF0000"/>
                </a:solidFill>
                <a:latin typeface="URW Gothic"/>
                <a:cs typeface="URW Gothic"/>
              </a:rPr>
              <a:t>z	</a:t>
            </a:r>
            <a:r>
              <a:rPr sz="1800" spc="22" baseline="-25462" dirty="0">
                <a:solidFill>
                  <a:srgbClr val="FF0000"/>
                </a:solidFill>
                <a:latin typeface="URW Gothic"/>
                <a:cs typeface="URW Gothic"/>
              </a:rPr>
              <a:t>1 </a:t>
            </a:r>
            <a:r>
              <a:rPr sz="1600" i="1" spc="-250" dirty="0">
                <a:solidFill>
                  <a:srgbClr val="FF0000"/>
                </a:solidFill>
                <a:latin typeface="DejaVu Sans"/>
                <a:cs typeface="DejaVu Sans"/>
              </a:rPr>
              <a:t>— </a:t>
            </a:r>
            <a:r>
              <a:rPr sz="1600" i="1" spc="-65" dirty="0">
                <a:solidFill>
                  <a:srgbClr val="FF0000"/>
                </a:solidFill>
                <a:latin typeface="URW Gothic"/>
                <a:cs typeface="URW Gothic"/>
              </a:rPr>
              <a:t>R</a:t>
            </a:r>
            <a:r>
              <a:rPr sz="1800" i="1" spc="-97" baseline="-16203" dirty="0">
                <a:solidFill>
                  <a:srgbClr val="FF0000"/>
                </a:solidFill>
                <a:latin typeface="URW Gothic"/>
                <a:cs typeface="URW Gothic"/>
              </a:rPr>
              <a:t>t</a:t>
            </a:r>
            <a:r>
              <a:rPr sz="1800" i="1" spc="-97" baseline="-16203" dirty="0">
                <a:solidFill>
                  <a:srgbClr val="FF0000"/>
                </a:solidFill>
                <a:latin typeface="DejaVu Sans"/>
                <a:cs typeface="DejaVu Sans"/>
              </a:rPr>
              <a:t>—</a:t>
            </a:r>
            <a:r>
              <a:rPr sz="1800" spc="-97" baseline="-16203" dirty="0">
                <a:solidFill>
                  <a:srgbClr val="FF0000"/>
                </a:solidFill>
                <a:latin typeface="URW Gothic"/>
                <a:cs typeface="URW Gothic"/>
              </a:rPr>
              <a:t>1</a:t>
            </a:r>
            <a:r>
              <a:rPr sz="2400" spc="-97" baseline="62500" dirty="0">
                <a:solidFill>
                  <a:srgbClr val="FF0000"/>
                </a:solidFill>
                <a:latin typeface="DejaVu Sans"/>
                <a:cs typeface="DejaVu Sans"/>
              </a:rPr>
              <a:t>⌘</a:t>
            </a:r>
            <a:r>
              <a:rPr sz="2400" spc="-427" baseline="62500" dirty="0">
                <a:solidFill>
                  <a:srgbClr val="FF0000"/>
                </a:solidFill>
                <a:latin typeface="DejaVu Sans"/>
                <a:cs typeface="DejaVu Sans"/>
              </a:rPr>
              <a:t> </a:t>
            </a:r>
            <a:r>
              <a:rPr sz="1600" i="1" spc="-30" dirty="0">
                <a:solidFill>
                  <a:srgbClr val="FF0000"/>
                </a:solidFill>
                <a:latin typeface="DejaVu Sans"/>
                <a:cs typeface="DejaVu Sans"/>
              </a:rPr>
              <a:t>.</a:t>
            </a:r>
            <a:endParaRPr sz="1600">
              <a:latin typeface="DejaVu Sans"/>
              <a:cs typeface="DejaVu Sans"/>
            </a:endParaRPr>
          </a:p>
        </p:txBody>
      </p:sp>
      <p:grpSp>
        <p:nvGrpSpPr>
          <p:cNvPr id="65" name="object 65"/>
          <p:cNvGrpSpPr/>
          <p:nvPr/>
        </p:nvGrpSpPr>
        <p:grpSpPr>
          <a:xfrm>
            <a:off x="1342926" y="6210260"/>
            <a:ext cx="539750" cy="229235"/>
            <a:chOff x="1342926" y="6210260"/>
            <a:chExt cx="539750" cy="229235"/>
          </a:xfrm>
        </p:grpSpPr>
        <p:sp>
          <p:nvSpPr>
            <p:cNvPr id="66" name="object 66"/>
            <p:cNvSpPr/>
            <p:nvPr/>
          </p:nvSpPr>
          <p:spPr>
            <a:xfrm>
              <a:off x="1353324" y="6220650"/>
              <a:ext cx="518795" cy="208279"/>
            </a:xfrm>
            <a:custGeom>
              <a:avLst/>
              <a:gdLst/>
              <a:ahLst/>
              <a:cxnLst/>
              <a:rect l="l" t="t" r="r" b="b"/>
              <a:pathLst>
                <a:path w="518794" h="208279">
                  <a:moveTo>
                    <a:pt x="414680" y="0"/>
                  </a:moveTo>
                  <a:lnTo>
                    <a:pt x="103962" y="0"/>
                  </a:lnTo>
                  <a:lnTo>
                    <a:pt x="63597" y="8203"/>
                  </a:lnTo>
                  <a:lnTo>
                    <a:pt x="30540" y="30541"/>
                  </a:lnTo>
                  <a:lnTo>
                    <a:pt x="8203" y="63600"/>
                  </a:lnTo>
                  <a:lnTo>
                    <a:pt x="0" y="103969"/>
                  </a:lnTo>
                  <a:lnTo>
                    <a:pt x="8203" y="144337"/>
                  </a:lnTo>
                  <a:lnTo>
                    <a:pt x="30540" y="177394"/>
                  </a:lnTo>
                  <a:lnTo>
                    <a:pt x="63597" y="199731"/>
                  </a:lnTo>
                  <a:lnTo>
                    <a:pt x="103962" y="207934"/>
                  </a:lnTo>
                  <a:lnTo>
                    <a:pt x="414680" y="207934"/>
                  </a:lnTo>
                  <a:lnTo>
                    <a:pt x="455052" y="199731"/>
                  </a:lnTo>
                  <a:lnTo>
                    <a:pt x="488113" y="177394"/>
                  </a:lnTo>
                  <a:lnTo>
                    <a:pt x="510451" y="144337"/>
                  </a:lnTo>
                  <a:lnTo>
                    <a:pt x="518655" y="103969"/>
                  </a:lnTo>
                  <a:lnTo>
                    <a:pt x="510451" y="63600"/>
                  </a:lnTo>
                  <a:lnTo>
                    <a:pt x="488113" y="30541"/>
                  </a:lnTo>
                  <a:lnTo>
                    <a:pt x="455052" y="8203"/>
                  </a:lnTo>
                  <a:lnTo>
                    <a:pt x="414680" y="0"/>
                  </a:lnTo>
                  <a:close/>
                </a:path>
              </a:pathLst>
            </a:custGeom>
            <a:solidFill>
              <a:srgbClr val="999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1353322" y="6220656"/>
              <a:ext cx="518795" cy="208279"/>
            </a:xfrm>
            <a:custGeom>
              <a:avLst/>
              <a:gdLst/>
              <a:ahLst/>
              <a:cxnLst/>
              <a:rect l="l" t="t" r="r" b="b"/>
              <a:pathLst>
                <a:path w="518794" h="208279">
                  <a:moveTo>
                    <a:pt x="103964" y="207928"/>
                  </a:moveTo>
                  <a:lnTo>
                    <a:pt x="63596" y="199725"/>
                  </a:lnTo>
                  <a:lnTo>
                    <a:pt x="30539" y="177389"/>
                  </a:lnTo>
                  <a:lnTo>
                    <a:pt x="8203" y="144331"/>
                  </a:lnTo>
                  <a:lnTo>
                    <a:pt x="0" y="103964"/>
                  </a:lnTo>
                  <a:lnTo>
                    <a:pt x="8203" y="63596"/>
                  </a:lnTo>
                  <a:lnTo>
                    <a:pt x="30539" y="30539"/>
                  </a:lnTo>
                  <a:lnTo>
                    <a:pt x="63596" y="8203"/>
                  </a:lnTo>
                  <a:lnTo>
                    <a:pt x="103964" y="0"/>
                  </a:lnTo>
                  <a:lnTo>
                    <a:pt x="414685" y="0"/>
                  </a:lnTo>
                  <a:lnTo>
                    <a:pt x="455053" y="8203"/>
                  </a:lnTo>
                  <a:lnTo>
                    <a:pt x="488110" y="30539"/>
                  </a:lnTo>
                  <a:lnTo>
                    <a:pt x="510446" y="63596"/>
                  </a:lnTo>
                  <a:lnTo>
                    <a:pt x="518649" y="103964"/>
                  </a:lnTo>
                  <a:lnTo>
                    <a:pt x="510446" y="144331"/>
                  </a:lnTo>
                  <a:lnTo>
                    <a:pt x="488110" y="177389"/>
                  </a:lnTo>
                  <a:lnTo>
                    <a:pt x="455053" y="199725"/>
                  </a:lnTo>
                  <a:lnTo>
                    <a:pt x="414685" y="207928"/>
                  </a:lnTo>
                  <a:lnTo>
                    <a:pt x="103964" y="207928"/>
                  </a:lnTo>
                  <a:close/>
                </a:path>
              </a:pathLst>
            </a:custGeom>
            <a:ln w="20792">
              <a:solidFill>
                <a:srgbClr val="999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8" name="object 68"/>
          <p:cNvSpPr txBox="1"/>
          <p:nvPr/>
        </p:nvSpPr>
        <p:spPr>
          <a:xfrm>
            <a:off x="1289851" y="5047900"/>
            <a:ext cx="8088630" cy="1367790"/>
          </a:xfrm>
          <a:prstGeom prst="rect">
            <a:avLst/>
          </a:prstGeom>
        </p:spPr>
        <p:txBody>
          <a:bodyPr vert="horz" wrap="square" lIns="0" tIns="144145" rIns="0" bIns="0" rtlCol="0">
            <a:spAutoFit/>
          </a:bodyPr>
          <a:lstStyle/>
          <a:p>
            <a:pPr marL="63500">
              <a:lnSpc>
                <a:spcPct val="100000"/>
              </a:lnSpc>
              <a:spcBef>
                <a:spcPts val="1135"/>
              </a:spcBef>
            </a:pPr>
            <a:r>
              <a:rPr sz="1600" spc="15" dirty="0">
                <a:latin typeface="URW Gothic"/>
                <a:cs typeface="URW Gothic"/>
              </a:rPr>
              <a:t>Where, </a:t>
            </a:r>
            <a:r>
              <a:rPr sz="1600" i="1" spc="50" dirty="0">
                <a:solidFill>
                  <a:srgbClr val="00008C"/>
                </a:solidFill>
                <a:latin typeface="URW Gothic"/>
                <a:cs typeface="URW Gothic"/>
              </a:rPr>
              <a:t>t</a:t>
            </a:r>
            <a:r>
              <a:rPr sz="1800" i="1" spc="75" baseline="27777" dirty="0">
                <a:solidFill>
                  <a:srgbClr val="00008C"/>
                </a:solidFill>
                <a:latin typeface="DejaVu Sans"/>
                <a:cs typeface="DejaVu Sans"/>
              </a:rPr>
              <a:t>—</a:t>
            </a:r>
            <a:r>
              <a:rPr sz="1800" spc="75" baseline="27777" dirty="0">
                <a:solidFill>
                  <a:srgbClr val="00008C"/>
                </a:solidFill>
                <a:latin typeface="URW Gothic"/>
                <a:cs typeface="URW Gothic"/>
              </a:rPr>
              <a:t>1 </a:t>
            </a:r>
            <a:r>
              <a:rPr sz="1600" spc="10" dirty="0">
                <a:latin typeface="URW Gothic"/>
                <a:cs typeface="URW Gothic"/>
              </a:rPr>
              <a:t>is </a:t>
            </a:r>
            <a:r>
              <a:rPr sz="1600" spc="15" dirty="0">
                <a:latin typeface="URW Gothic"/>
                <a:cs typeface="URW Gothic"/>
              </a:rPr>
              <a:t>replaced </a:t>
            </a:r>
            <a:r>
              <a:rPr sz="1600" spc="5" dirty="0">
                <a:latin typeface="URW Gothic"/>
                <a:cs typeface="URW Gothic"/>
              </a:rPr>
              <a:t>by </a:t>
            </a:r>
            <a:r>
              <a:rPr sz="1600" spc="15" dirty="0">
                <a:latin typeface="URW Gothic"/>
                <a:cs typeface="URW Gothic"/>
              </a:rPr>
              <a:t>the </a:t>
            </a:r>
            <a:r>
              <a:rPr sz="1600" b="1" spc="15" dirty="0">
                <a:latin typeface="Gothic Uralic"/>
                <a:cs typeface="Gothic Uralic"/>
              </a:rPr>
              <a:t>constant </a:t>
            </a:r>
            <a:r>
              <a:rPr sz="1600" b="1" spc="25" dirty="0">
                <a:latin typeface="Gothic Uralic"/>
                <a:cs typeface="Gothic Uralic"/>
              </a:rPr>
              <a:t>gain </a:t>
            </a:r>
            <a:r>
              <a:rPr sz="1600" dirty="0">
                <a:latin typeface="URW Gothic"/>
                <a:cs typeface="URW Gothic"/>
              </a:rPr>
              <a:t>parameter, </a:t>
            </a:r>
            <a:r>
              <a:rPr sz="1600" i="1" spc="10" dirty="0">
                <a:latin typeface="DejaVu Sans"/>
                <a:cs typeface="DejaVu Sans"/>
              </a:rPr>
              <a:t>ç</a:t>
            </a:r>
            <a:r>
              <a:rPr sz="1800" i="1" spc="15" baseline="-16203" dirty="0">
                <a:latin typeface="URW Gothic"/>
                <a:cs typeface="URW Gothic"/>
              </a:rPr>
              <a:t>t</a:t>
            </a:r>
            <a:r>
              <a:rPr sz="1800" i="1" spc="60" baseline="-16203" dirty="0">
                <a:latin typeface="URW Gothic"/>
                <a:cs typeface="URW Gothic"/>
              </a:rPr>
              <a:t> </a:t>
            </a:r>
            <a:r>
              <a:rPr sz="1600" spc="10" dirty="0">
                <a:latin typeface="URW Gothic"/>
                <a:cs typeface="URW Gothic"/>
              </a:rPr>
              <a:t>.</a:t>
            </a:r>
            <a:endParaRPr sz="1600">
              <a:latin typeface="URW Gothic"/>
              <a:cs typeface="URW Gothic"/>
            </a:endParaRPr>
          </a:p>
          <a:p>
            <a:pPr marL="63500" marR="30480">
              <a:lnSpc>
                <a:spcPts val="1839"/>
              </a:lnSpc>
              <a:spcBef>
                <a:spcPts val="1170"/>
              </a:spcBef>
              <a:buFont typeface="DejaVu Sans"/>
              <a:buChar char="•"/>
              <a:tabLst>
                <a:tab pos="231775" algn="l"/>
              </a:tabLst>
            </a:pPr>
            <a:r>
              <a:rPr sz="1600" spc="15" dirty="0">
                <a:latin typeface="URW Gothic"/>
                <a:cs typeface="URW Gothic"/>
              </a:rPr>
              <a:t>Results in discrete-time </a:t>
            </a:r>
            <a:r>
              <a:rPr sz="1600" spc="10" dirty="0">
                <a:latin typeface="URW Gothic"/>
                <a:cs typeface="URW Gothic"/>
              </a:rPr>
              <a:t>show </a:t>
            </a:r>
            <a:r>
              <a:rPr sz="1600" spc="15" dirty="0">
                <a:latin typeface="URW Gothic"/>
                <a:cs typeface="URW Gothic"/>
              </a:rPr>
              <a:t>the </a:t>
            </a:r>
            <a:r>
              <a:rPr sz="1600" b="1" spc="20" dirty="0">
                <a:latin typeface="Gothic Uralic"/>
                <a:cs typeface="Gothic Uralic"/>
              </a:rPr>
              <a:t>impulse </a:t>
            </a:r>
            <a:r>
              <a:rPr sz="1600" b="1" spc="15" dirty="0">
                <a:latin typeface="Gothic Uralic"/>
                <a:cs typeface="Gothic Uralic"/>
              </a:rPr>
              <a:t>response functions </a:t>
            </a:r>
            <a:r>
              <a:rPr sz="1600" spc="15" dirty="0">
                <a:latin typeface="URW Gothic"/>
                <a:cs typeface="URW Gothic"/>
              </a:rPr>
              <a:t>of the </a:t>
            </a:r>
            <a:r>
              <a:rPr sz="1600" spc="-5" dirty="0">
                <a:latin typeface="URW Gothic"/>
                <a:cs typeface="URW Gothic"/>
              </a:rPr>
              <a:t>effects </a:t>
            </a:r>
            <a:r>
              <a:rPr sz="1600" spc="15" dirty="0">
                <a:latin typeface="URW Gothic"/>
                <a:cs typeface="URW Gothic"/>
              </a:rPr>
              <a:t>of </a:t>
            </a:r>
            <a:r>
              <a:rPr sz="1600" spc="25" dirty="0">
                <a:latin typeface="URW Gothic"/>
                <a:cs typeface="URW Gothic"/>
              </a:rPr>
              <a:t>a  </a:t>
            </a:r>
            <a:r>
              <a:rPr sz="1600" spc="30" dirty="0">
                <a:latin typeface="URW Gothic"/>
                <a:cs typeface="URW Gothic"/>
              </a:rPr>
              <a:t>monetary </a:t>
            </a:r>
            <a:r>
              <a:rPr sz="1600" spc="15" dirty="0">
                <a:latin typeface="URW Gothic"/>
                <a:cs typeface="URW Gothic"/>
              </a:rPr>
              <a:t>or </a:t>
            </a:r>
            <a:r>
              <a:rPr sz="1600" spc="5" dirty="0">
                <a:latin typeface="URW Gothic"/>
                <a:cs typeface="URW Gothic"/>
              </a:rPr>
              <a:t>fiscal </a:t>
            </a:r>
            <a:r>
              <a:rPr sz="1600" spc="10" dirty="0">
                <a:latin typeface="URW Gothic"/>
                <a:cs typeface="URW Gothic"/>
              </a:rPr>
              <a:t>policy </a:t>
            </a:r>
            <a:r>
              <a:rPr sz="1600" spc="15" dirty="0">
                <a:latin typeface="URW Gothic"/>
                <a:cs typeface="URW Gothic"/>
              </a:rPr>
              <a:t>shock </a:t>
            </a:r>
            <a:r>
              <a:rPr sz="1600" spc="20" dirty="0">
                <a:latin typeface="URW Gothic"/>
                <a:cs typeface="URW Gothic"/>
              </a:rPr>
              <a:t>under </a:t>
            </a:r>
            <a:r>
              <a:rPr sz="1600" b="1" spc="20" dirty="0">
                <a:latin typeface="Gothic Uralic"/>
                <a:cs typeface="Gothic Uralic"/>
              </a:rPr>
              <a:t>AL </a:t>
            </a:r>
            <a:r>
              <a:rPr sz="1600" b="1" spc="15" dirty="0">
                <a:latin typeface="Gothic Uralic"/>
                <a:cs typeface="Gothic Uralic"/>
              </a:rPr>
              <a:t>with constant </a:t>
            </a:r>
            <a:r>
              <a:rPr sz="1600" b="1" spc="20" dirty="0">
                <a:latin typeface="Gothic Uralic"/>
                <a:cs typeface="Gothic Uralic"/>
              </a:rPr>
              <a:t>gain, </a:t>
            </a:r>
            <a:r>
              <a:rPr sz="1600" i="1" spc="10" dirty="0">
                <a:latin typeface="DejaVu Sans"/>
                <a:cs typeface="DejaVu Sans"/>
              </a:rPr>
              <a:t>ç</a:t>
            </a:r>
            <a:r>
              <a:rPr sz="1800" b="1" spc="15" baseline="-13888" dirty="0">
                <a:latin typeface="Gothic Uralic"/>
                <a:cs typeface="Gothic Uralic"/>
              </a:rPr>
              <a:t>t </a:t>
            </a:r>
            <a:r>
              <a:rPr sz="1600" spc="145" dirty="0">
                <a:latin typeface="DejaVu Sans Condensed"/>
                <a:cs typeface="DejaVu Sans Condensed"/>
              </a:rPr>
              <a:t>=</a:t>
            </a:r>
            <a:r>
              <a:rPr sz="1600" spc="-145" dirty="0">
                <a:latin typeface="DejaVu Sans Condensed"/>
                <a:cs typeface="DejaVu Sans Condensed"/>
              </a:rPr>
              <a:t> </a:t>
            </a:r>
            <a:r>
              <a:rPr sz="1600" b="1" spc="5" dirty="0">
                <a:latin typeface="Gothic Uralic"/>
                <a:cs typeface="Gothic Uralic"/>
              </a:rPr>
              <a:t>0</a:t>
            </a:r>
            <a:r>
              <a:rPr sz="1600" i="1" spc="5" dirty="0">
                <a:latin typeface="DejaVu Sans"/>
                <a:cs typeface="DejaVu Sans"/>
              </a:rPr>
              <a:t>.</a:t>
            </a:r>
            <a:r>
              <a:rPr sz="1600" b="1" spc="5" dirty="0">
                <a:latin typeface="Gothic Uralic"/>
                <a:cs typeface="Gothic Uralic"/>
              </a:rPr>
              <a:t>04</a:t>
            </a:r>
            <a:r>
              <a:rPr sz="1600" spc="5" dirty="0">
                <a:latin typeface="URW Gothic"/>
                <a:cs typeface="URW Gothic"/>
              </a:rPr>
              <a:t>.</a:t>
            </a:r>
            <a:endParaRPr sz="1600">
              <a:latin typeface="URW Gothic"/>
              <a:cs typeface="URW Gothic"/>
            </a:endParaRPr>
          </a:p>
          <a:p>
            <a:pPr marL="167005">
              <a:lnSpc>
                <a:spcPct val="100000"/>
              </a:lnSpc>
              <a:spcBef>
                <a:spcPts val="1555"/>
              </a:spcBef>
            </a:pPr>
            <a:r>
              <a:rPr sz="1000" spc="5" dirty="0">
                <a:solidFill>
                  <a:srgbClr val="FFFFFF"/>
                </a:solidFill>
                <a:latin typeface="URW Gothic"/>
                <a:cs typeface="URW Gothic"/>
              </a:rPr>
              <a:t>Back</a:t>
            </a:r>
            <a:endParaRPr sz="1000">
              <a:latin typeface="URW Gothic"/>
              <a:cs typeface="URW Gothic"/>
            </a:endParaRPr>
          </a:p>
        </p:txBody>
      </p:sp>
      <p:sp>
        <p:nvSpPr>
          <p:cNvPr id="69" name="object 6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50"/>
              </a:spcBef>
            </a:pPr>
            <a:fld id="{81D60167-4931-47E6-BA6A-407CBD079E47}" type="slidenum">
              <a:rPr spc="10" dirty="0"/>
              <a:t>21</a:t>
            </a:fld>
            <a:r>
              <a:rPr spc="-165" dirty="0"/>
              <a:t> </a:t>
            </a:r>
            <a:r>
              <a:rPr spc="10" dirty="0"/>
              <a:t>/</a:t>
            </a:r>
            <a:r>
              <a:rPr spc="-160" dirty="0"/>
              <a:t> </a:t>
            </a:r>
            <a:r>
              <a:rPr spc="10" dirty="0"/>
              <a:t>27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613829" y="228596"/>
            <a:ext cx="9465945" cy="626110"/>
            <a:chOff x="613829" y="228596"/>
            <a:chExt cx="9465945" cy="626110"/>
          </a:xfrm>
        </p:grpSpPr>
        <p:sp>
          <p:nvSpPr>
            <p:cNvPr id="3" name="object 3"/>
            <p:cNvSpPr/>
            <p:nvPr/>
          </p:nvSpPr>
          <p:spPr>
            <a:xfrm>
              <a:off x="613829" y="228596"/>
              <a:ext cx="9465742" cy="62591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56470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960014" y="456583"/>
              <a:ext cx="84351" cy="84351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063532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167076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270593" y="456583"/>
              <a:ext cx="84351" cy="8435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374136" y="456583"/>
              <a:ext cx="84351" cy="84351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477653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581196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684714" y="456583"/>
              <a:ext cx="84351" cy="84351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822983" y="230389"/>
            <a:ext cx="1196340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Background</a:t>
            </a:r>
            <a:r>
              <a:rPr sz="1000" i="1" spc="-50" dirty="0">
                <a:solidFill>
                  <a:srgbClr val="FFFFFF"/>
                </a:solidFill>
                <a:latin typeface="Bookman Uralic"/>
                <a:cs typeface="Bookman Uralic"/>
              </a:rPr>
              <a:t> </a:t>
            </a: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Slides</a:t>
            </a:r>
            <a:endParaRPr sz="1000">
              <a:latin typeface="Bookman Uralic"/>
              <a:cs typeface="Bookman Uralic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8990758" y="230389"/>
            <a:ext cx="704850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Refe</a:t>
            </a:r>
            <a:r>
              <a:rPr sz="1000" i="1" spc="-15" dirty="0">
                <a:solidFill>
                  <a:srgbClr val="FFFFFF"/>
                </a:solidFill>
                <a:latin typeface="Bookman Uralic"/>
                <a:cs typeface="Bookman Uralic"/>
              </a:rPr>
              <a:t>r</a:t>
            </a: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ences</a:t>
            </a:r>
            <a:endParaRPr sz="1000">
              <a:latin typeface="Bookman Uralic"/>
              <a:cs typeface="Bookman Uralic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613829" y="790336"/>
            <a:ext cx="9465945" cy="466725"/>
            <a:chOff x="613829" y="790336"/>
            <a:chExt cx="9465945" cy="466725"/>
          </a:xfrm>
        </p:grpSpPr>
        <p:sp>
          <p:nvSpPr>
            <p:cNvPr id="16" name="object 16"/>
            <p:cNvSpPr/>
            <p:nvPr/>
          </p:nvSpPr>
          <p:spPr>
            <a:xfrm>
              <a:off x="613829" y="790336"/>
              <a:ext cx="9465742" cy="128380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613829" y="886604"/>
              <a:ext cx="9465945" cy="370205"/>
            </a:xfrm>
            <a:custGeom>
              <a:avLst/>
              <a:gdLst/>
              <a:ahLst/>
              <a:cxnLst/>
              <a:rect l="l" t="t" r="r" b="b"/>
              <a:pathLst>
                <a:path w="9465945" h="370205">
                  <a:moveTo>
                    <a:pt x="9465741" y="0"/>
                  </a:moveTo>
                  <a:lnTo>
                    <a:pt x="0" y="0"/>
                  </a:lnTo>
                  <a:lnTo>
                    <a:pt x="0" y="369984"/>
                  </a:lnTo>
                  <a:lnTo>
                    <a:pt x="9465741" y="369984"/>
                  </a:lnTo>
                  <a:lnTo>
                    <a:pt x="9465741" y="0"/>
                  </a:lnTo>
                  <a:close/>
                </a:path>
              </a:pathLst>
            </a:custGeom>
            <a:solidFill>
              <a:srgbClr val="3333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1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21615">
              <a:lnSpc>
                <a:spcPct val="100000"/>
              </a:lnSpc>
              <a:spcBef>
                <a:spcPts val="90"/>
              </a:spcBef>
            </a:pPr>
            <a:r>
              <a:rPr spc="-5" dirty="0"/>
              <a:t>Relevant </a:t>
            </a:r>
            <a:r>
              <a:rPr spc="-10" dirty="0"/>
              <a:t>MATLAB </a:t>
            </a:r>
            <a:r>
              <a:rPr spc="-5" dirty="0"/>
              <a:t>Scripts</a:t>
            </a:r>
          </a:p>
        </p:txBody>
      </p:sp>
      <p:sp>
        <p:nvSpPr>
          <p:cNvPr id="19" name="object 19"/>
          <p:cNvSpPr/>
          <p:nvPr/>
        </p:nvSpPr>
        <p:spPr>
          <a:xfrm>
            <a:off x="613829" y="1224465"/>
            <a:ext cx="9465742" cy="64203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57480" rIns="0" bIns="0" rtlCol="0">
            <a:spAutoFit/>
          </a:bodyPr>
          <a:lstStyle/>
          <a:p>
            <a:pPr marL="418465" indent="-240665">
              <a:lnSpc>
                <a:spcPct val="100000"/>
              </a:lnSpc>
              <a:spcBef>
                <a:spcPts val="1240"/>
              </a:spcBef>
              <a:buClr>
                <a:srgbClr val="3333B3"/>
              </a:buClr>
              <a:buFont typeface="Verdana"/>
              <a:buChar char="•"/>
              <a:tabLst>
                <a:tab pos="419734" algn="l"/>
              </a:tabLst>
            </a:pPr>
            <a:r>
              <a:rPr sz="1850" spc="-5" dirty="0"/>
              <a:t>AL</a:t>
            </a:r>
            <a:r>
              <a:rPr sz="1850" i="0" spc="-5" dirty="0">
                <a:latin typeface="URW Gothic"/>
                <a:cs typeface="URW Gothic"/>
              </a:rPr>
              <a:t>_</a:t>
            </a:r>
            <a:r>
              <a:rPr sz="1850" spc="-5" dirty="0"/>
              <a:t>CT</a:t>
            </a:r>
            <a:r>
              <a:rPr sz="1850" spc="-275" dirty="0"/>
              <a:t> </a:t>
            </a:r>
            <a:r>
              <a:rPr sz="1850" i="0" spc="5" dirty="0">
                <a:latin typeface="URW Gothic"/>
                <a:cs typeface="URW Gothic"/>
              </a:rPr>
              <a:t>_</a:t>
            </a:r>
            <a:r>
              <a:rPr sz="1850" spc="5" dirty="0"/>
              <a:t>HA</a:t>
            </a:r>
            <a:r>
              <a:rPr sz="1850" i="0" spc="5" dirty="0">
                <a:latin typeface="URW Gothic"/>
                <a:cs typeface="URW Gothic"/>
              </a:rPr>
              <a:t>_</a:t>
            </a:r>
            <a:r>
              <a:rPr sz="1850" spc="5" dirty="0"/>
              <a:t>RLS</a:t>
            </a:r>
            <a:r>
              <a:rPr sz="1850" i="0" spc="5" dirty="0">
                <a:latin typeface="URW Gothic"/>
                <a:cs typeface="URW Gothic"/>
              </a:rPr>
              <a:t>_</a:t>
            </a:r>
            <a:r>
              <a:rPr sz="1850" spc="5" dirty="0"/>
              <a:t>OneAssetHANK</a:t>
            </a:r>
            <a:r>
              <a:rPr sz="1850" spc="5" dirty="0">
                <a:latin typeface="DejaVu Sans"/>
                <a:cs typeface="DejaVu Sans"/>
              </a:rPr>
              <a:t>.</a:t>
            </a:r>
            <a:r>
              <a:rPr sz="1850" spc="5" dirty="0"/>
              <a:t>m</a:t>
            </a:r>
            <a:endParaRPr sz="1850">
              <a:latin typeface="DejaVu Sans"/>
              <a:cs typeface="DejaVu Sans"/>
            </a:endParaRPr>
          </a:p>
          <a:p>
            <a:pPr marL="418465" indent="-240665">
              <a:lnSpc>
                <a:spcPct val="100000"/>
              </a:lnSpc>
              <a:spcBef>
                <a:spcPts val="1145"/>
              </a:spcBef>
              <a:buClr>
                <a:srgbClr val="3333B3"/>
              </a:buClr>
              <a:buFont typeface="Verdana"/>
              <a:buChar char="•"/>
              <a:tabLst>
                <a:tab pos="419734" algn="l"/>
              </a:tabLst>
            </a:pPr>
            <a:r>
              <a:rPr sz="1850" spc="-5" dirty="0"/>
              <a:t>AL</a:t>
            </a:r>
            <a:r>
              <a:rPr sz="1850" i="0" spc="-5" dirty="0">
                <a:latin typeface="URW Gothic"/>
                <a:cs typeface="URW Gothic"/>
              </a:rPr>
              <a:t>_</a:t>
            </a:r>
            <a:r>
              <a:rPr sz="1850" spc="-5" dirty="0"/>
              <a:t>CT</a:t>
            </a:r>
            <a:r>
              <a:rPr sz="1850" spc="-280" dirty="0"/>
              <a:t> </a:t>
            </a:r>
            <a:r>
              <a:rPr sz="1850" i="0" dirty="0">
                <a:latin typeface="URW Gothic"/>
                <a:cs typeface="URW Gothic"/>
              </a:rPr>
              <a:t>_</a:t>
            </a:r>
            <a:r>
              <a:rPr sz="1850" dirty="0"/>
              <a:t>HA</a:t>
            </a:r>
            <a:r>
              <a:rPr sz="1850" i="0" dirty="0">
                <a:latin typeface="URW Gothic"/>
                <a:cs typeface="URW Gothic"/>
              </a:rPr>
              <a:t>_</a:t>
            </a:r>
            <a:r>
              <a:rPr sz="1850" dirty="0"/>
              <a:t>Huggett</a:t>
            </a:r>
            <a:r>
              <a:rPr sz="1850" dirty="0">
                <a:latin typeface="DejaVu Sans"/>
                <a:cs typeface="DejaVu Sans"/>
              </a:rPr>
              <a:t>.</a:t>
            </a:r>
            <a:r>
              <a:rPr sz="1850" dirty="0"/>
              <a:t>m</a:t>
            </a:r>
            <a:endParaRPr sz="1850">
              <a:latin typeface="DejaVu Sans"/>
              <a:cs typeface="DejaVu Sans"/>
            </a:endParaRPr>
          </a:p>
          <a:p>
            <a:pPr marL="418465" indent="-240665">
              <a:lnSpc>
                <a:spcPct val="100000"/>
              </a:lnSpc>
              <a:spcBef>
                <a:spcPts val="1140"/>
              </a:spcBef>
              <a:buClr>
                <a:srgbClr val="3333B3"/>
              </a:buClr>
              <a:buFont typeface="Verdana"/>
              <a:buChar char="•"/>
              <a:tabLst>
                <a:tab pos="419734" algn="l"/>
              </a:tabLst>
            </a:pPr>
            <a:r>
              <a:rPr sz="1850" spc="-5" dirty="0"/>
              <a:t>AL</a:t>
            </a:r>
            <a:r>
              <a:rPr sz="1850" i="0" spc="-5" dirty="0">
                <a:latin typeface="URW Gothic"/>
                <a:cs typeface="URW Gothic"/>
              </a:rPr>
              <a:t>_</a:t>
            </a:r>
            <a:r>
              <a:rPr sz="1850" spc="-5" dirty="0"/>
              <a:t>CT</a:t>
            </a:r>
            <a:r>
              <a:rPr sz="1850" spc="-280" dirty="0"/>
              <a:t> </a:t>
            </a:r>
            <a:r>
              <a:rPr sz="1850" i="0" spc="-5" dirty="0">
                <a:latin typeface="URW Gothic"/>
                <a:cs typeface="URW Gothic"/>
              </a:rPr>
              <a:t>_</a:t>
            </a:r>
            <a:r>
              <a:rPr sz="1850" spc="-5" dirty="0"/>
              <a:t>HA</a:t>
            </a:r>
            <a:r>
              <a:rPr sz="1850" i="0" spc="-5" dirty="0">
                <a:latin typeface="URW Gothic"/>
                <a:cs typeface="URW Gothic"/>
              </a:rPr>
              <a:t>_</a:t>
            </a:r>
            <a:r>
              <a:rPr sz="1850" spc="-5" dirty="0"/>
              <a:t>RLS</a:t>
            </a:r>
            <a:r>
              <a:rPr sz="1850" i="0" spc="-5" dirty="0">
                <a:latin typeface="URW Gothic"/>
                <a:cs typeface="URW Gothic"/>
              </a:rPr>
              <a:t>_</a:t>
            </a:r>
            <a:r>
              <a:rPr sz="1850" spc="-5" dirty="0"/>
              <a:t>routine</a:t>
            </a:r>
            <a:r>
              <a:rPr sz="1850" spc="-5" dirty="0">
                <a:latin typeface="DejaVu Sans"/>
                <a:cs typeface="DejaVu Sans"/>
              </a:rPr>
              <a:t>.</a:t>
            </a:r>
            <a:r>
              <a:rPr sz="1850" spc="-5" dirty="0"/>
              <a:t>m</a:t>
            </a:r>
            <a:endParaRPr sz="1850">
              <a:latin typeface="DejaVu Sans"/>
              <a:cs typeface="DejaVu Sans"/>
            </a:endParaRPr>
          </a:p>
          <a:p>
            <a:pPr marL="418465" indent="-240665">
              <a:lnSpc>
                <a:spcPct val="100000"/>
              </a:lnSpc>
              <a:spcBef>
                <a:spcPts val="1140"/>
              </a:spcBef>
              <a:buClr>
                <a:srgbClr val="3333B3"/>
              </a:buClr>
              <a:buFont typeface="Verdana"/>
              <a:buChar char="•"/>
              <a:tabLst>
                <a:tab pos="419734" algn="l"/>
              </a:tabLst>
            </a:pPr>
            <a:r>
              <a:rPr sz="1850" spc="-5" dirty="0"/>
              <a:t>one</a:t>
            </a:r>
            <a:r>
              <a:rPr sz="1850" i="0" spc="-5" dirty="0">
                <a:latin typeface="URW Gothic"/>
                <a:cs typeface="URW Gothic"/>
              </a:rPr>
              <a:t>_</a:t>
            </a:r>
            <a:r>
              <a:rPr sz="1850" spc="-5" dirty="0"/>
              <a:t>asset</a:t>
            </a:r>
            <a:r>
              <a:rPr sz="1850" spc="-350" dirty="0"/>
              <a:t> </a:t>
            </a:r>
            <a:r>
              <a:rPr sz="1850" i="0" spc="20" dirty="0">
                <a:latin typeface="URW Gothic"/>
                <a:cs typeface="URW Gothic"/>
              </a:rPr>
              <a:t>_</a:t>
            </a:r>
            <a:r>
              <a:rPr sz="1850" spc="20" dirty="0"/>
              <a:t>HANK</a:t>
            </a:r>
            <a:r>
              <a:rPr sz="1850" spc="20" dirty="0">
                <a:latin typeface="DejaVu Sans"/>
                <a:cs typeface="DejaVu Sans"/>
              </a:rPr>
              <a:t>.</a:t>
            </a:r>
            <a:r>
              <a:rPr sz="1850" spc="20" dirty="0"/>
              <a:t>m</a:t>
            </a:r>
            <a:endParaRPr sz="1850">
              <a:latin typeface="DejaVu Sans"/>
              <a:cs typeface="DejaVu Sans"/>
            </a:endParaRPr>
          </a:p>
          <a:p>
            <a:pPr marL="418465" marR="30480" indent="-240665">
              <a:lnSpc>
                <a:spcPct val="100899"/>
              </a:lnSpc>
              <a:spcBef>
                <a:spcPts val="1120"/>
              </a:spcBef>
              <a:buClr>
                <a:srgbClr val="3333B3"/>
              </a:buClr>
              <a:buFont typeface="Verdana"/>
              <a:buChar char="•"/>
              <a:tabLst>
                <a:tab pos="419734" algn="l"/>
              </a:tabLst>
            </a:pPr>
            <a:r>
              <a:rPr sz="1850" spc="-15" dirty="0"/>
              <a:t>mainFile</a:t>
            </a:r>
            <a:r>
              <a:rPr sz="1850" spc="-15" dirty="0">
                <a:latin typeface="DejaVu Sans"/>
                <a:cs typeface="DejaVu Sans"/>
              </a:rPr>
              <a:t>.</a:t>
            </a:r>
            <a:r>
              <a:rPr sz="1850" spc="-15" dirty="0"/>
              <a:t>m </a:t>
            </a:r>
            <a:r>
              <a:rPr sz="1850" i="0" spc="-15" dirty="0">
                <a:latin typeface="URW Gothic"/>
                <a:cs typeface="URW Gothic"/>
              </a:rPr>
              <a:t>allows </a:t>
            </a:r>
            <a:r>
              <a:rPr sz="1850" i="0" spc="-5" dirty="0">
                <a:latin typeface="URW Gothic"/>
                <a:cs typeface="URW Gothic"/>
              </a:rPr>
              <a:t>us to </a:t>
            </a:r>
            <a:r>
              <a:rPr sz="1850" i="0" spc="-10" dirty="0">
                <a:latin typeface="URW Gothic"/>
                <a:cs typeface="URW Gothic"/>
              </a:rPr>
              <a:t>compare HANK </a:t>
            </a:r>
            <a:r>
              <a:rPr sz="1850" i="0" spc="-5" dirty="0">
                <a:latin typeface="URW Gothic"/>
                <a:cs typeface="URW Gothic"/>
              </a:rPr>
              <a:t>with </a:t>
            </a:r>
            <a:r>
              <a:rPr sz="1850" i="0" spc="-10" dirty="0">
                <a:latin typeface="URW Gothic"/>
                <a:cs typeface="URW Gothic"/>
              </a:rPr>
              <a:t>RANK </a:t>
            </a:r>
            <a:r>
              <a:rPr sz="1850" i="0" spc="-5" dirty="0">
                <a:latin typeface="URW Gothic"/>
                <a:cs typeface="URW Gothic"/>
              </a:rPr>
              <a:t>using </a:t>
            </a:r>
            <a:r>
              <a:rPr sz="1850" i="0" spc="-25" dirty="0">
                <a:latin typeface="URW Gothic"/>
                <a:cs typeface="URW Gothic"/>
              </a:rPr>
              <a:t>MIT-shock  </a:t>
            </a:r>
            <a:r>
              <a:rPr sz="1850" i="0" spc="-10" dirty="0">
                <a:latin typeface="URW Gothic"/>
                <a:cs typeface="URW Gothic"/>
              </a:rPr>
              <a:t>and </a:t>
            </a:r>
            <a:r>
              <a:rPr sz="1850" i="0" spc="-5" dirty="0">
                <a:latin typeface="URW Gothic"/>
                <a:cs typeface="URW Gothic"/>
              </a:rPr>
              <a:t>Perturbation methods</a:t>
            </a:r>
            <a:endParaRPr sz="1850">
              <a:latin typeface="URW Gothic"/>
              <a:cs typeface="URW Gothic"/>
            </a:endParaRPr>
          </a:p>
        </p:txBody>
      </p:sp>
      <p:sp>
        <p:nvSpPr>
          <p:cNvPr id="21" name="object 2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50"/>
              </a:spcBef>
            </a:pPr>
            <a:fld id="{81D60167-4931-47E6-BA6A-407CBD079E47}" type="slidenum">
              <a:rPr spc="10" dirty="0"/>
              <a:t>22</a:t>
            </a:fld>
            <a:r>
              <a:rPr spc="-165" dirty="0"/>
              <a:t> </a:t>
            </a:r>
            <a:r>
              <a:rPr spc="10" dirty="0"/>
              <a:t>/</a:t>
            </a:r>
            <a:r>
              <a:rPr spc="-160" dirty="0"/>
              <a:t> </a:t>
            </a:r>
            <a:r>
              <a:rPr spc="10" dirty="0"/>
              <a:t>27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613829" y="228596"/>
            <a:ext cx="9465945" cy="626110"/>
            <a:chOff x="613829" y="228596"/>
            <a:chExt cx="9465945" cy="626110"/>
          </a:xfrm>
        </p:grpSpPr>
        <p:sp>
          <p:nvSpPr>
            <p:cNvPr id="3" name="object 3"/>
            <p:cNvSpPr/>
            <p:nvPr/>
          </p:nvSpPr>
          <p:spPr>
            <a:xfrm>
              <a:off x="613829" y="228596"/>
              <a:ext cx="9465742" cy="62591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56470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960014" y="456583"/>
              <a:ext cx="84351" cy="84351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063532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167076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270593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374136" y="456583"/>
              <a:ext cx="84351" cy="8435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477653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581196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684714" y="456583"/>
              <a:ext cx="84351" cy="84351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822983" y="230389"/>
            <a:ext cx="1196340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Background</a:t>
            </a:r>
            <a:r>
              <a:rPr sz="1000" i="1" spc="-50" dirty="0">
                <a:solidFill>
                  <a:srgbClr val="FFFFFF"/>
                </a:solidFill>
                <a:latin typeface="Bookman Uralic"/>
                <a:cs typeface="Bookman Uralic"/>
              </a:rPr>
              <a:t> </a:t>
            </a: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Slides</a:t>
            </a:r>
            <a:endParaRPr sz="1000">
              <a:latin typeface="Bookman Uralic"/>
              <a:cs typeface="Bookman Uralic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8990758" y="230389"/>
            <a:ext cx="704850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Refe</a:t>
            </a:r>
            <a:r>
              <a:rPr sz="1000" i="1" spc="-15" dirty="0">
                <a:solidFill>
                  <a:srgbClr val="FFFFFF"/>
                </a:solidFill>
                <a:latin typeface="Bookman Uralic"/>
                <a:cs typeface="Bookman Uralic"/>
              </a:rPr>
              <a:t>r</a:t>
            </a: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ences</a:t>
            </a:r>
            <a:endParaRPr sz="1000">
              <a:latin typeface="Bookman Uralic"/>
              <a:cs typeface="Bookman Uralic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613829" y="790336"/>
            <a:ext cx="9465945" cy="466725"/>
            <a:chOff x="613829" y="790336"/>
            <a:chExt cx="9465945" cy="466725"/>
          </a:xfrm>
        </p:grpSpPr>
        <p:sp>
          <p:nvSpPr>
            <p:cNvPr id="16" name="object 16"/>
            <p:cNvSpPr/>
            <p:nvPr/>
          </p:nvSpPr>
          <p:spPr>
            <a:xfrm>
              <a:off x="613829" y="790336"/>
              <a:ext cx="9465742" cy="128380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613829" y="886604"/>
              <a:ext cx="9465945" cy="370205"/>
            </a:xfrm>
            <a:custGeom>
              <a:avLst/>
              <a:gdLst/>
              <a:ahLst/>
              <a:cxnLst/>
              <a:rect l="l" t="t" r="r" b="b"/>
              <a:pathLst>
                <a:path w="9465945" h="370205">
                  <a:moveTo>
                    <a:pt x="9465741" y="0"/>
                  </a:moveTo>
                  <a:lnTo>
                    <a:pt x="0" y="0"/>
                  </a:lnTo>
                  <a:lnTo>
                    <a:pt x="0" y="369984"/>
                  </a:lnTo>
                  <a:lnTo>
                    <a:pt x="9465741" y="369984"/>
                  </a:lnTo>
                  <a:lnTo>
                    <a:pt x="9465741" y="0"/>
                  </a:lnTo>
                  <a:close/>
                </a:path>
              </a:pathLst>
            </a:custGeom>
            <a:solidFill>
              <a:srgbClr val="3333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1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21615">
              <a:lnSpc>
                <a:spcPct val="100000"/>
              </a:lnSpc>
              <a:spcBef>
                <a:spcPts val="90"/>
              </a:spcBef>
            </a:pPr>
            <a:r>
              <a:rPr spc="5" dirty="0"/>
              <a:t>Bernanke </a:t>
            </a:r>
            <a:r>
              <a:rPr spc="-5" dirty="0"/>
              <a:t>et al. [1999] </a:t>
            </a:r>
            <a:r>
              <a:rPr spc="-10" dirty="0"/>
              <a:t>under</a:t>
            </a:r>
            <a:r>
              <a:rPr spc="-20" dirty="0"/>
              <a:t> </a:t>
            </a:r>
            <a:r>
              <a:rPr spc="-10" dirty="0"/>
              <a:t>AL</a:t>
            </a:r>
          </a:p>
        </p:txBody>
      </p:sp>
      <p:sp>
        <p:nvSpPr>
          <p:cNvPr id="19" name="object 19"/>
          <p:cNvSpPr/>
          <p:nvPr/>
        </p:nvSpPr>
        <p:spPr>
          <a:xfrm>
            <a:off x="613829" y="1224465"/>
            <a:ext cx="9465742" cy="64203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784020" y="1490302"/>
            <a:ext cx="7081036" cy="4289354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2368641" y="6091373"/>
            <a:ext cx="5956300" cy="27495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1600" spc="30" dirty="0">
                <a:latin typeface="URW Gothic"/>
                <a:cs typeface="URW Gothic"/>
              </a:rPr>
              <a:t>Monetary </a:t>
            </a:r>
            <a:r>
              <a:rPr sz="1600" spc="-5" dirty="0">
                <a:latin typeface="URW Gothic"/>
                <a:cs typeface="URW Gothic"/>
              </a:rPr>
              <a:t>Policy </a:t>
            </a:r>
            <a:r>
              <a:rPr sz="1600" spc="15" dirty="0">
                <a:latin typeface="URW Gothic"/>
                <a:cs typeface="URW Gothic"/>
              </a:rPr>
              <a:t>Shock in </a:t>
            </a:r>
            <a:r>
              <a:rPr sz="1600" spc="20" dirty="0">
                <a:latin typeface="URW Gothic"/>
                <a:cs typeface="URW Gothic"/>
              </a:rPr>
              <a:t>BGG(1999), </a:t>
            </a:r>
            <a:r>
              <a:rPr sz="1600" spc="20" dirty="0">
                <a:solidFill>
                  <a:srgbClr val="8C0000"/>
                </a:solidFill>
                <a:latin typeface="URW Gothic"/>
                <a:cs typeface="URW Gothic"/>
              </a:rPr>
              <a:t>AL </a:t>
            </a:r>
            <a:r>
              <a:rPr sz="1600" spc="25" dirty="0">
                <a:latin typeface="URW Gothic"/>
                <a:cs typeface="URW Gothic"/>
              </a:rPr>
              <a:t>vs. </a:t>
            </a:r>
            <a:r>
              <a:rPr sz="1600" spc="15" dirty="0">
                <a:solidFill>
                  <a:srgbClr val="00008C"/>
                </a:solidFill>
                <a:latin typeface="URW Gothic"/>
                <a:cs typeface="URW Gothic"/>
              </a:rPr>
              <a:t>REE</a:t>
            </a:r>
            <a:r>
              <a:rPr sz="1600" spc="15" dirty="0">
                <a:latin typeface="URW Gothic"/>
                <a:cs typeface="URW Gothic"/>
              </a:rPr>
              <a:t>, </a:t>
            </a:r>
            <a:r>
              <a:rPr sz="1600" i="1" spc="10" dirty="0">
                <a:latin typeface="DejaVu Sans"/>
                <a:cs typeface="DejaVu Sans"/>
              </a:rPr>
              <a:t>ç</a:t>
            </a:r>
            <a:r>
              <a:rPr sz="1800" i="1" spc="15" baseline="-16203" dirty="0">
                <a:latin typeface="URW Gothic"/>
                <a:cs typeface="URW Gothic"/>
              </a:rPr>
              <a:t>t </a:t>
            </a:r>
            <a:r>
              <a:rPr sz="1600" spc="145" dirty="0">
                <a:latin typeface="DejaVu Sans Condensed"/>
                <a:cs typeface="DejaVu Sans Condensed"/>
              </a:rPr>
              <a:t>=</a:t>
            </a:r>
            <a:r>
              <a:rPr sz="1600" spc="20" dirty="0">
                <a:latin typeface="DejaVu Sans Condensed"/>
                <a:cs typeface="DejaVu Sans Condensed"/>
              </a:rPr>
              <a:t> </a:t>
            </a:r>
            <a:r>
              <a:rPr sz="1600" spc="10" dirty="0">
                <a:latin typeface="URW Gothic"/>
                <a:cs typeface="URW Gothic"/>
              </a:rPr>
              <a:t>0</a:t>
            </a:r>
            <a:r>
              <a:rPr sz="1600" i="1" spc="10" dirty="0">
                <a:latin typeface="DejaVu Sans"/>
                <a:cs typeface="DejaVu Sans"/>
              </a:rPr>
              <a:t>.</a:t>
            </a:r>
            <a:r>
              <a:rPr sz="1600" spc="10" dirty="0">
                <a:latin typeface="URW Gothic"/>
                <a:cs typeface="URW Gothic"/>
              </a:rPr>
              <a:t>025</a:t>
            </a:r>
            <a:endParaRPr sz="1600">
              <a:latin typeface="URW Gothic"/>
              <a:cs typeface="URW Gothic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1342926" y="6702519"/>
            <a:ext cx="539750" cy="229235"/>
            <a:chOff x="1342926" y="6702519"/>
            <a:chExt cx="539750" cy="229235"/>
          </a:xfrm>
        </p:grpSpPr>
        <p:sp>
          <p:nvSpPr>
            <p:cNvPr id="23" name="object 23"/>
            <p:cNvSpPr/>
            <p:nvPr/>
          </p:nvSpPr>
          <p:spPr>
            <a:xfrm>
              <a:off x="1353324" y="6712914"/>
              <a:ext cx="518795" cy="208279"/>
            </a:xfrm>
            <a:custGeom>
              <a:avLst/>
              <a:gdLst/>
              <a:ahLst/>
              <a:cxnLst/>
              <a:rect l="l" t="t" r="r" b="b"/>
              <a:pathLst>
                <a:path w="518794" h="208279">
                  <a:moveTo>
                    <a:pt x="414680" y="0"/>
                  </a:moveTo>
                  <a:lnTo>
                    <a:pt x="103962" y="0"/>
                  </a:lnTo>
                  <a:lnTo>
                    <a:pt x="63597" y="8203"/>
                  </a:lnTo>
                  <a:lnTo>
                    <a:pt x="30540" y="30539"/>
                  </a:lnTo>
                  <a:lnTo>
                    <a:pt x="8203" y="63597"/>
                  </a:lnTo>
                  <a:lnTo>
                    <a:pt x="0" y="103964"/>
                  </a:lnTo>
                  <a:lnTo>
                    <a:pt x="8203" y="144332"/>
                  </a:lnTo>
                  <a:lnTo>
                    <a:pt x="30540" y="177389"/>
                  </a:lnTo>
                  <a:lnTo>
                    <a:pt x="63597" y="199725"/>
                  </a:lnTo>
                  <a:lnTo>
                    <a:pt x="103962" y="207929"/>
                  </a:lnTo>
                  <a:lnTo>
                    <a:pt x="414680" y="207929"/>
                  </a:lnTo>
                  <a:lnTo>
                    <a:pt x="455052" y="199725"/>
                  </a:lnTo>
                  <a:lnTo>
                    <a:pt x="488113" y="177389"/>
                  </a:lnTo>
                  <a:lnTo>
                    <a:pt x="510451" y="144332"/>
                  </a:lnTo>
                  <a:lnTo>
                    <a:pt x="518655" y="103964"/>
                  </a:lnTo>
                  <a:lnTo>
                    <a:pt x="510451" y="63597"/>
                  </a:lnTo>
                  <a:lnTo>
                    <a:pt x="488113" y="30539"/>
                  </a:lnTo>
                  <a:lnTo>
                    <a:pt x="455052" y="8203"/>
                  </a:lnTo>
                  <a:lnTo>
                    <a:pt x="414680" y="0"/>
                  </a:lnTo>
                  <a:close/>
                </a:path>
              </a:pathLst>
            </a:custGeom>
            <a:solidFill>
              <a:srgbClr val="999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1353322" y="6712915"/>
              <a:ext cx="518795" cy="208279"/>
            </a:xfrm>
            <a:custGeom>
              <a:avLst/>
              <a:gdLst/>
              <a:ahLst/>
              <a:cxnLst/>
              <a:rect l="l" t="t" r="r" b="b"/>
              <a:pathLst>
                <a:path w="518794" h="208279">
                  <a:moveTo>
                    <a:pt x="103964" y="207928"/>
                  </a:moveTo>
                  <a:lnTo>
                    <a:pt x="63596" y="199725"/>
                  </a:lnTo>
                  <a:lnTo>
                    <a:pt x="30539" y="177389"/>
                  </a:lnTo>
                  <a:lnTo>
                    <a:pt x="8203" y="144331"/>
                  </a:lnTo>
                  <a:lnTo>
                    <a:pt x="0" y="103964"/>
                  </a:lnTo>
                  <a:lnTo>
                    <a:pt x="8203" y="63596"/>
                  </a:lnTo>
                  <a:lnTo>
                    <a:pt x="30539" y="30539"/>
                  </a:lnTo>
                  <a:lnTo>
                    <a:pt x="63596" y="8203"/>
                  </a:lnTo>
                  <a:lnTo>
                    <a:pt x="103964" y="0"/>
                  </a:lnTo>
                  <a:lnTo>
                    <a:pt x="414685" y="0"/>
                  </a:lnTo>
                  <a:lnTo>
                    <a:pt x="455053" y="8203"/>
                  </a:lnTo>
                  <a:lnTo>
                    <a:pt x="488110" y="30539"/>
                  </a:lnTo>
                  <a:lnTo>
                    <a:pt x="510446" y="63596"/>
                  </a:lnTo>
                  <a:lnTo>
                    <a:pt x="518649" y="103964"/>
                  </a:lnTo>
                  <a:lnTo>
                    <a:pt x="510446" y="144331"/>
                  </a:lnTo>
                  <a:lnTo>
                    <a:pt x="488110" y="177389"/>
                  </a:lnTo>
                  <a:lnTo>
                    <a:pt x="455053" y="199725"/>
                  </a:lnTo>
                  <a:lnTo>
                    <a:pt x="414685" y="207928"/>
                  </a:lnTo>
                  <a:lnTo>
                    <a:pt x="103964" y="207928"/>
                  </a:lnTo>
                  <a:close/>
                </a:path>
              </a:pathLst>
            </a:custGeom>
            <a:ln w="20792">
              <a:solidFill>
                <a:srgbClr val="999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1444587" y="6740274"/>
            <a:ext cx="336550" cy="1835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10" dirty="0">
                <a:solidFill>
                  <a:srgbClr val="FFFFFF"/>
                </a:solidFill>
                <a:latin typeface="URW Gothic"/>
                <a:cs typeface="URW Gothic"/>
              </a:rPr>
              <a:t>Ba</a:t>
            </a:r>
            <a:r>
              <a:rPr sz="1000" spc="-5" dirty="0">
                <a:solidFill>
                  <a:srgbClr val="FFFFFF"/>
                </a:solidFill>
                <a:latin typeface="URW Gothic"/>
                <a:cs typeface="URW Gothic"/>
              </a:rPr>
              <a:t>c</a:t>
            </a:r>
            <a:r>
              <a:rPr sz="1000" spc="10" dirty="0">
                <a:solidFill>
                  <a:srgbClr val="FFFFFF"/>
                </a:solidFill>
                <a:latin typeface="URW Gothic"/>
                <a:cs typeface="URW Gothic"/>
              </a:rPr>
              <a:t>k</a:t>
            </a:r>
            <a:endParaRPr sz="1000">
              <a:latin typeface="URW Gothic"/>
              <a:cs typeface="URW Gothic"/>
            </a:endParaRPr>
          </a:p>
        </p:txBody>
      </p:sp>
      <p:sp>
        <p:nvSpPr>
          <p:cNvPr id="26" name="object 2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50"/>
              </a:spcBef>
            </a:pPr>
            <a:fld id="{81D60167-4931-47E6-BA6A-407CBD079E47}" type="slidenum">
              <a:rPr spc="10" dirty="0"/>
              <a:t>23</a:t>
            </a:fld>
            <a:r>
              <a:rPr spc="-165" dirty="0"/>
              <a:t> </a:t>
            </a:r>
            <a:r>
              <a:rPr spc="10" dirty="0"/>
              <a:t>/</a:t>
            </a:r>
            <a:r>
              <a:rPr spc="-160" dirty="0"/>
              <a:t> </a:t>
            </a:r>
            <a:r>
              <a:rPr spc="10" dirty="0"/>
              <a:t>27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613829" y="228596"/>
            <a:ext cx="9465945" cy="626110"/>
            <a:chOff x="613829" y="228596"/>
            <a:chExt cx="9465945" cy="626110"/>
          </a:xfrm>
        </p:grpSpPr>
        <p:sp>
          <p:nvSpPr>
            <p:cNvPr id="3" name="object 3"/>
            <p:cNvSpPr/>
            <p:nvPr/>
          </p:nvSpPr>
          <p:spPr>
            <a:xfrm>
              <a:off x="613829" y="228596"/>
              <a:ext cx="9465742" cy="62591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56470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960014" y="456583"/>
              <a:ext cx="84351" cy="84351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063532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167076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270593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374136" y="456583"/>
              <a:ext cx="84351" cy="8435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477653" y="456583"/>
              <a:ext cx="84351" cy="84351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581196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684714" y="456583"/>
              <a:ext cx="84351" cy="84351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822983" y="230389"/>
            <a:ext cx="1196340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Background</a:t>
            </a:r>
            <a:r>
              <a:rPr sz="1000" i="1" spc="-50" dirty="0">
                <a:solidFill>
                  <a:srgbClr val="FFFFFF"/>
                </a:solidFill>
                <a:latin typeface="Bookman Uralic"/>
                <a:cs typeface="Bookman Uralic"/>
              </a:rPr>
              <a:t> </a:t>
            </a: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Slides</a:t>
            </a:r>
            <a:endParaRPr sz="1000">
              <a:latin typeface="Bookman Uralic"/>
              <a:cs typeface="Bookman Uralic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8990758" y="230389"/>
            <a:ext cx="704850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Refe</a:t>
            </a:r>
            <a:r>
              <a:rPr sz="1000" i="1" spc="-15" dirty="0">
                <a:solidFill>
                  <a:srgbClr val="FFFFFF"/>
                </a:solidFill>
                <a:latin typeface="Bookman Uralic"/>
                <a:cs typeface="Bookman Uralic"/>
              </a:rPr>
              <a:t>r</a:t>
            </a: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ences</a:t>
            </a:r>
            <a:endParaRPr sz="1000">
              <a:latin typeface="Bookman Uralic"/>
              <a:cs typeface="Bookman Uralic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613829" y="790336"/>
            <a:ext cx="9465945" cy="466725"/>
            <a:chOff x="613829" y="790336"/>
            <a:chExt cx="9465945" cy="466725"/>
          </a:xfrm>
        </p:grpSpPr>
        <p:sp>
          <p:nvSpPr>
            <p:cNvPr id="16" name="object 16"/>
            <p:cNvSpPr/>
            <p:nvPr/>
          </p:nvSpPr>
          <p:spPr>
            <a:xfrm>
              <a:off x="613829" y="790336"/>
              <a:ext cx="9465742" cy="128380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613829" y="886604"/>
              <a:ext cx="9465945" cy="370205"/>
            </a:xfrm>
            <a:custGeom>
              <a:avLst/>
              <a:gdLst/>
              <a:ahLst/>
              <a:cxnLst/>
              <a:rect l="l" t="t" r="r" b="b"/>
              <a:pathLst>
                <a:path w="9465945" h="370205">
                  <a:moveTo>
                    <a:pt x="9465741" y="0"/>
                  </a:moveTo>
                  <a:lnTo>
                    <a:pt x="0" y="0"/>
                  </a:lnTo>
                  <a:lnTo>
                    <a:pt x="0" y="369984"/>
                  </a:lnTo>
                  <a:lnTo>
                    <a:pt x="9465741" y="369984"/>
                  </a:lnTo>
                  <a:lnTo>
                    <a:pt x="9465741" y="0"/>
                  </a:lnTo>
                  <a:close/>
                </a:path>
              </a:pathLst>
            </a:custGeom>
            <a:solidFill>
              <a:srgbClr val="3333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1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21615">
              <a:lnSpc>
                <a:spcPct val="100000"/>
              </a:lnSpc>
              <a:spcBef>
                <a:spcPts val="90"/>
              </a:spcBef>
            </a:pPr>
            <a:r>
              <a:rPr spc="5" dirty="0"/>
              <a:t>Bernanke </a:t>
            </a:r>
            <a:r>
              <a:rPr spc="-5" dirty="0"/>
              <a:t>et al. [1999] </a:t>
            </a:r>
            <a:r>
              <a:rPr spc="-10" dirty="0"/>
              <a:t>under</a:t>
            </a:r>
            <a:r>
              <a:rPr spc="-20" dirty="0"/>
              <a:t> </a:t>
            </a:r>
            <a:r>
              <a:rPr spc="-10" dirty="0"/>
              <a:t>AL</a:t>
            </a:r>
          </a:p>
        </p:txBody>
      </p:sp>
      <p:sp>
        <p:nvSpPr>
          <p:cNvPr id="19" name="object 19"/>
          <p:cNvSpPr/>
          <p:nvPr/>
        </p:nvSpPr>
        <p:spPr>
          <a:xfrm>
            <a:off x="613829" y="1224465"/>
            <a:ext cx="9465742" cy="64203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755844" y="1470441"/>
            <a:ext cx="7134304" cy="432602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2590078" y="6102330"/>
            <a:ext cx="5513705" cy="27495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1600" spc="15" dirty="0">
                <a:latin typeface="URW Gothic"/>
                <a:cs typeface="URW Gothic"/>
              </a:rPr>
              <a:t>Fiscal </a:t>
            </a:r>
            <a:r>
              <a:rPr sz="1600" spc="-5" dirty="0">
                <a:latin typeface="URW Gothic"/>
                <a:cs typeface="URW Gothic"/>
              </a:rPr>
              <a:t>Policy </a:t>
            </a:r>
            <a:r>
              <a:rPr sz="1600" spc="15" dirty="0">
                <a:latin typeface="URW Gothic"/>
                <a:cs typeface="URW Gothic"/>
              </a:rPr>
              <a:t>Shock in </a:t>
            </a:r>
            <a:r>
              <a:rPr sz="1600" spc="20" dirty="0">
                <a:latin typeface="URW Gothic"/>
                <a:cs typeface="URW Gothic"/>
              </a:rPr>
              <a:t>BGG(1999), </a:t>
            </a:r>
            <a:r>
              <a:rPr sz="1600" spc="20" dirty="0">
                <a:solidFill>
                  <a:srgbClr val="8C0000"/>
                </a:solidFill>
                <a:latin typeface="URW Gothic"/>
                <a:cs typeface="URW Gothic"/>
              </a:rPr>
              <a:t>AL </a:t>
            </a:r>
            <a:r>
              <a:rPr sz="1600" spc="25" dirty="0">
                <a:latin typeface="URW Gothic"/>
                <a:cs typeface="URW Gothic"/>
              </a:rPr>
              <a:t>vs. </a:t>
            </a:r>
            <a:r>
              <a:rPr sz="1600" spc="15" dirty="0">
                <a:solidFill>
                  <a:srgbClr val="00008C"/>
                </a:solidFill>
                <a:latin typeface="URW Gothic"/>
                <a:cs typeface="URW Gothic"/>
              </a:rPr>
              <a:t>REE</a:t>
            </a:r>
            <a:r>
              <a:rPr sz="1600" spc="15" dirty="0">
                <a:latin typeface="URW Gothic"/>
                <a:cs typeface="URW Gothic"/>
              </a:rPr>
              <a:t>, </a:t>
            </a:r>
            <a:r>
              <a:rPr sz="1600" i="1" spc="10" dirty="0">
                <a:latin typeface="DejaVu Sans"/>
                <a:cs typeface="DejaVu Sans"/>
              </a:rPr>
              <a:t>ç</a:t>
            </a:r>
            <a:r>
              <a:rPr sz="1800" i="1" spc="15" baseline="-16203" dirty="0">
                <a:latin typeface="URW Gothic"/>
                <a:cs typeface="URW Gothic"/>
              </a:rPr>
              <a:t>t </a:t>
            </a:r>
            <a:r>
              <a:rPr sz="1600" spc="145" dirty="0">
                <a:latin typeface="DejaVu Sans Condensed"/>
                <a:cs typeface="DejaVu Sans Condensed"/>
              </a:rPr>
              <a:t>=</a:t>
            </a:r>
            <a:r>
              <a:rPr sz="1600" spc="50" dirty="0">
                <a:latin typeface="DejaVu Sans Condensed"/>
                <a:cs typeface="DejaVu Sans Condensed"/>
              </a:rPr>
              <a:t> </a:t>
            </a:r>
            <a:r>
              <a:rPr sz="1600" spc="10" dirty="0">
                <a:latin typeface="URW Gothic"/>
                <a:cs typeface="URW Gothic"/>
              </a:rPr>
              <a:t>0</a:t>
            </a:r>
            <a:r>
              <a:rPr sz="1600" i="1" spc="10" dirty="0">
                <a:latin typeface="DejaVu Sans"/>
                <a:cs typeface="DejaVu Sans"/>
              </a:rPr>
              <a:t>.</a:t>
            </a:r>
            <a:r>
              <a:rPr sz="1600" spc="10" dirty="0">
                <a:latin typeface="URW Gothic"/>
                <a:cs typeface="URW Gothic"/>
              </a:rPr>
              <a:t>025</a:t>
            </a:r>
            <a:endParaRPr sz="1600">
              <a:latin typeface="URW Gothic"/>
              <a:cs typeface="URW Gothic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1342926" y="6713476"/>
            <a:ext cx="539750" cy="229235"/>
            <a:chOff x="1342926" y="6713476"/>
            <a:chExt cx="539750" cy="229235"/>
          </a:xfrm>
        </p:grpSpPr>
        <p:sp>
          <p:nvSpPr>
            <p:cNvPr id="23" name="object 23"/>
            <p:cNvSpPr/>
            <p:nvPr/>
          </p:nvSpPr>
          <p:spPr>
            <a:xfrm>
              <a:off x="1353324" y="6723872"/>
              <a:ext cx="518795" cy="208279"/>
            </a:xfrm>
            <a:custGeom>
              <a:avLst/>
              <a:gdLst/>
              <a:ahLst/>
              <a:cxnLst/>
              <a:rect l="l" t="t" r="r" b="b"/>
              <a:pathLst>
                <a:path w="518794" h="208279">
                  <a:moveTo>
                    <a:pt x="414680" y="0"/>
                  </a:moveTo>
                  <a:lnTo>
                    <a:pt x="103962" y="0"/>
                  </a:lnTo>
                  <a:lnTo>
                    <a:pt x="63597" y="8203"/>
                  </a:lnTo>
                  <a:lnTo>
                    <a:pt x="30540" y="30539"/>
                  </a:lnTo>
                  <a:lnTo>
                    <a:pt x="8203" y="63597"/>
                  </a:lnTo>
                  <a:lnTo>
                    <a:pt x="0" y="103964"/>
                  </a:lnTo>
                  <a:lnTo>
                    <a:pt x="8203" y="144332"/>
                  </a:lnTo>
                  <a:lnTo>
                    <a:pt x="30540" y="177389"/>
                  </a:lnTo>
                  <a:lnTo>
                    <a:pt x="63597" y="199724"/>
                  </a:lnTo>
                  <a:lnTo>
                    <a:pt x="103962" y="207928"/>
                  </a:lnTo>
                  <a:lnTo>
                    <a:pt x="414680" y="207928"/>
                  </a:lnTo>
                  <a:lnTo>
                    <a:pt x="455052" y="199724"/>
                  </a:lnTo>
                  <a:lnTo>
                    <a:pt x="488113" y="177389"/>
                  </a:lnTo>
                  <a:lnTo>
                    <a:pt x="510451" y="144332"/>
                  </a:lnTo>
                  <a:lnTo>
                    <a:pt x="518655" y="103964"/>
                  </a:lnTo>
                  <a:lnTo>
                    <a:pt x="510451" y="63597"/>
                  </a:lnTo>
                  <a:lnTo>
                    <a:pt x="488113" y="30539"/>
                  </a:lnTo>
                  <a:lnTo>
                    <a:pt x="455052" y="8203"/>
                  </a:lnTo>
                  <a:lnTo>
                    <a:pt x="414680" y="0"/>
                  </a:lnTo>
                  <a:close/>
                </a:path>
              </a:pathLst>
            </a:custGeom>
            <a:solidFill>
              <a:srgbClr val="999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1353322" y="6723872"/>
              <a:ext cx="518795" cy="208279"/>
            </a:xfrm>
            <a:custGeom>
              <a:avLst/>
              <a:gdLst/>
              <a:ahLst/>
              <a:cxnLst/>
              <a:rect l="l" t="t" r="r" b="b"/>
              <a:pathLst>
                <a:path w="518794" h="208279">
                  <a:moveTo>
                    <a:pt x="103964" y="207928"/>
                  </a:moveTo>
                  <a:lnTo>
                    <a:pt x="63596" y="199725"/>
                  </a:lnTo>
                  <a:lnTo>
                    <a:pt x="30539" y="177389"/>
                  </a:lnTo>
                  <a:lnTo>
                    <a:pt x="8203" y="144331"/>
                  </a:lnTo>
                  <a:lnTo>
                    <a:pt x="0" y="103964"/>
                  </a:lnTo>
                  <a:lnTo>
                    <a:pt x="8203" y="63596"/>
                  </a:lnTo>
                  <a:lnTo>
                    <a:pt x="30539" y="30539"/>
                  </a:lnTo>
                  <a:lnTo>
                    <a:pt x="63596" y="8203"/>
                  </a:lnTo>
                  <a:lnTo>
                    <a:pt x="103964" y="0"/>
                  </a:lnTo>
                  <a:lnTo>
                    <a:pt x="414685" y="0"/>
                  </a:lnTo>
                  <a:lnTo>
                    <a:pt x="455053" y="8203"/>
                  </a:lnTo>
                  <a:lnTo>
                    <a:pt x="488110" y="30539"/>
                  </a:lnTo>
                  <a:lnTo>
                    <a:pt x="510446" y="63596"/>
                  </a:lnTo>
                  <a:lnTo>
                    <a:pt x="518649" y="103964"/>
                  </a:lnTo>
                  <a:lnTo>
                    <a:pt x="510446" y="144331"/>
                  </a:lnTo>
                  <a:lnTo>
                    <a:pt x="488110" y="177389"/>
                  </a:lnTo>
                  <a:lnTo>
                    <a:pt x="455053" y="199725"/>
                  </a:lnTo>
                  <a:lnTo>
                    <a:pt x="414685" y="207928"/>
                  </a:lnTo>
                  <a:lnTo>
                    <a:pt x="103964" y="207928"/>
                  </a:lnTo>
                  <a:close/>
                </a:path>
              </a:pathLst>
            </a:custGeom>
            <a:ln w="20792">
              <a:solidFill>
                <a:srgbClr val="999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1444587" y="6740274"/>
            <a:ext cx="336550" cy="1835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10" dirty="0">
                <a:solidFill>
                  <a:srgbClr val="FFFFFF"/>
                </a:solidFill>
                <a:latin typeface="URW Gothic"/>
                <a:cs typeface="URW Gothic"/>
              </a:rPr>
              <a:t>Ba</a:t>
            </a:r>
            <a:r>
              <a:rPr sz="1000" spc="-5" dirty="0">
                <a:solidFill>
                  <a:srgbClr val="FFFFFF"/>
                </a:solidFill>
                <a:latin typeface="URW Gothic"/>
                <a:cs typeface="URW Gothic"/>
              </a:rPr>
              <a:t>c</a:t>
            </a:r>
            <a:r>
              <a:rPr sz="1000" spc="10" dirty="0">
                <a:solidFill>
                  <a:srgbClr val="FFFFFF"/>
                </a:solidFill>
                <a:latin typeface="URW Gothic"/>
                <a:cs typeface="URW Gothic"/>
              </a:rPr>
              <a:t>k</a:t>
            </a:r>
            <a:endParaRPr sz="1000">
              <a:latin typeface="URW Gothic"/>
              <a:cs typeface="URW Gothic"/>
            </a:endParaRPr>
          </a:p>
        </p:txBody>
      </p:sp>
      <p:sp>
        <p:nvSpPr>
          <p:cNvPr id="26" name="object 2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50"/>
              </a:spcBef>
            </a:pPr>
            <a:fld id="{81D60167-4931-47E6-BA6A-407CBD079E47}" type="slidenum">
              <a:rPr spc="10" dirty="0"/>
              <a:t>24</a:t>
            </a:fld>
            <a:r>
              <a:rPr spc="-165" dirty="0"/>
              <a:t> </a:t>
            </a:r>
            <a:r>
              <a:rPr spc="10" dirty="0"/>
              <a:t>/</a:t>
            </a:r>
            <a:r>
              <a:rPr spc="-160" dirty="0"/>
              <a:t> </a:t>
            </a:r>
            <a:r>
              <a:rPr spc="10" dirty="0"/>
              <a:t>27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613829" y="228596"/>
            <a:ext cx="9465945" cy="626110"/>
            <a:chOff x="613829" y="228596"/>
            <a:chExt cx="9465945" cy="626110"/>
          </a:xfrm>
        </p:grpSpPr>
        <p:sp>
          <p:nvSpPr>
            <p:cNvPr id="3" name="object 3"/>
            <p:cNvSpPr/>
            <p:nvPr/>
          </p:nvSpPr>
          <p:spPr>
            <a:xfrm>
              <a:off x="613829" y="228596"/>
              <a:ext cx="9465742" cy="62591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56470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960014" y="456583"/>
              <a:ext cx="84351" cy="84351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063532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167076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270593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374136" y="456583"/>
              <a:ext cx="84351" cy="8435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477653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581196" y="456583"/>
              <a:ext cx="84351" cy="84351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684714" y="456583"/>
              <a:ext cx="84351" cy="84351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822983" y="230389"/>
            <a:ext cx="1196340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Background</a:t>
            </a:r>
            <a:r>
              <a:rPr sz="1000" i="1" spc="-50" dirty="0">
                <a:solidFill>
                  <a:srgbClr val="FFFFFF"/>
                </a:solidFill>
                <a:latin typeface="Bookman Uralic"/>
                <a:cs typeface="Bookman Uralic"/>
              </a:rPr>
              <a:t> </a:t>
            </a: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Slides</a:t>
            </a:r>
            <a:endParaRPr sz="1000">
              <a:latin typeface="Bookman Uralic"/>
              <a:cs typeface="Bookman Uralic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8990758" y="230389"/>
            <a:ext cx="704850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Refe</a:t>
            </a:r>
            <a:r>
              <a:rPr sz="1000" i="1" spc="-15" dirty="0">
                <a:solidFill>
                  <a:srgbClr val="FFFFFF"/>
                </a:solidFill>
                <a:latin typeface="Bookman Uralic"/>
                <a:cs typeface="Bookman Uralic"/>
              </a:rPr>
              <a:t>r</a:t>
            </a: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ences</a:t>
            </a:r>
            <a:endParaRPr sz="1000">
              <a:latin typeface="Bookman Uralic"/>
              <a:cs typeface="Bookman Uralic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613829" y="790336"/>
            <a:ext cx="9465945" cy="466725"/>
            <a:chOff x="613829" y="790336"/>
            <a:chExt cx="9465945" cy="466725"/>
          </a:xfrm>
        </p:grpSpPr>
        <p:sp>
          <p:nvSpPr>
            <p:cNvPr id="16" name="object 16"/>
            <p:cNvSpPr/>
            <p:nvPr/>
          </p:nvSpPr>
          <p:spPr>
            <a:xfrm>
              <a:off x="613829" y="790336"/>
              <a:ext cx="9465742" cy="128380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613829" y="886604"/>
              <a:ext cx="9465945" cy="370205"/>
            </a:xfrm>
            <a:custGeom>
              <a:avLst/>
              <a:gdLst/>
              <a:ahLst/>
              <a:cxnLst/>
              <a:rect l="l" t="t" r="r" b="b"/>
              <a:pathLst>
                <a:path w="9465945" h="370205">
                  <a:moveTo>
                    <a:pt x="9465741" y="0"/>
                  </a:moveTo>
                  <a:lnTo>
                    <a:pt x="0" y="0"/>
                  </a:lnTo>
                  <a:lnTo>
                    <a:pt x="0" y="369984"/>
                  </a:lnTo>
                  <a:lnTo>
                    <a:pt x="9465741" y="369984"/>
                  </a:lnTo>
                  <a:lnTo>
                    <a:pt x="9465741" y="0"/>
                  </a:lnTo>
                  <a:close/>
                </a:path>
              </a:pathLst>
            </a:custGeom>
            <a:solidFill>
              <a:srgbClr val="3333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1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21615">
              <a:lnSpc>
                <a:spcPct val="100000"/>
              </a:lnSpc>
              <a:spcBef>
                <a:spcPts val="90"/>
              </a:spcBef>
            </a:pPr>
            <a:r>
              <a:rPr spc="-10" dirty="0"/>
              <a:t>Smets and </a:t>
            </a:r>
            <a:r>
              <a:rPr spc="-25" dirty="0"/>
              <a:t>Wouters </a:t>
            </a:r>
            <a:r>
              <a:rPr spc="-5" dirty="0"/>
              <a:t>[2007] </a:t>
            </a:r>
            <a:r>
              <a:rPr spc="-10" dirty="0"/>
              <a:t>under</a:t>
            </a:r>
            <a:r>
              <a:rPr spc="20" dirty="0"/>
              <a:t> </a:t>
            </a:r>
            <a:r>
              <a:rPr spc="-10" dirty="0"/>
              <a:t>AL</a:t>
            </a:r>
          </a:p>
        </p:txBody>
      </p:sp>
      <p:sp>
        <p:nvSpPr>
          <p:cNvPr id="19" name="object 19"/>
          <p:cNvSpPr/>
          <p:nvPr/>
        </p:nvSpPr>
        <p:spPr>
          <a:xfrm>
            <a:off x="613829" y="1224465"/>
            <a:ext cx="9465742" cy="64203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790354" y="1480933"/>
            <a:ext cx="7093718" cy="4297027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2458045" y="6096043"/>
            <a:ext cx="5777865" cy="27495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1600" spc="30" dirty="0">
                <a:latin typeface="URW Gothic"/>
                <a:cs typeface="URW Gothic"/>
              </a:rPr>
              <a:t>Monetary </a:t>
            </a:r>
            <a:r>
              <a:rPr sz="1600" spc="-5" dirty="0">
                <a:latin typeface="URW Gothic"/>
                <a:cs typeface="URW Gothic"/>
              </a:rPr>
              <a:t>Policy </a:t>
            </a:r>
            <a:r>
              <a:rPr sz="1600" spc="15" dirty="0">
                <a:latin typeface="URW Gothic"/>
                <a:cs typeface="URW Gothic"/>
              </a:rPr>
              <a:t>Shock in SW(2007), </a:t>
            </a:r>
            <a:r>
              <a:rPr sz="1600" spc="20" dirty="0">
                <a:solidFill>
                  <a:srgbClr val="8C0000"/>
                </a:solidFill>
                <a:latin typeface="URW Gothic"/>
                <a:cs typeface="URW Gothic"/>
              </a:rPr>
              <a:t>AL </a:t>
            </a:r>
            <a:r>
              <a:rPr sz="1600" spc="25" dirty="0">
                <a:latin typeface="URW Gothic"/>
                <a:cs typeface="URW Gothic"/>
              </a:rPr>
              <a:t>vs. </a:t>
            </a:r>
            <a:r>
              <a:rPr sz="1600" spc="15" dirty="0">
                <a:solidFill>
                  <a:srgbClr val="00008C"/>
                </a:solidFill>
                <a:latin typeface="URW Gothic"/>
                <a:cs typeface="URW Gothic"/>
              </a:rPr>
              <a:t>REE</a:t>
            </a:r>
            <a:r>
              <a:rPr sz="1600" spc="15" dirty="0">
                <a:latin typeface="URW Gothic"/>
                <a:cs typeface="URW Gothic"/>
              </a:rPr>
              <a:t>, </a:t>
            </a:r>
            <a:r>
              <a:rPr sz="1600" i="1" spc="10" dirty="0">
                <a:latin typeface="DejaVu Sans"/>
                <a:cs typeface="DejaVu Sans"/>
              </a:rPr>
              <a:t>ç</a:t>
            </a:r>
            <a:r>
              <a:rPr sz="1800" i="1" spc="15" baseline="-16203" dirty="0">
                <a:latin typeface="URW Gothic"/>
                <a:cs typeface="URW Gothic"/>
              </a:rPr>
              <a:t>t </a:t>
            </a:r>
            <a:r>
              <a:rPr sz="1600" spc="145" dirty="0">
                <a:latin typeface="DejaVu Sans Condensed"/>
                <a:cs typeface="DejaVu Sans Condensed"/>
              </a:rPr>
              <a:t>=</a:t>
            </a:r>
            <a:r>
              <a:rPr sz="1600" spc="65" dirty="0">
                <a:latin typeface="DejaVu Sans Condensed"/>
                <a:cs typeface="DejaVu Sans Condensed"/>
              </a:rPr>
              <a:t> </a:t>
            </a:r>
            <a:r>
              <a:rPr sz="1600" spc="10" dirty="0">
                <a:latin typeface="URW Gothic"/>
                <a:cs typeface="URW Gothic"/>
              </a:rPr>
              <a:t>0</a:t>
            </a:r>
            <a:r>
              <a:rPr sz="1600" i="1" spc="10" dirty="0">
                <a:latin typeface="DejaVu Sans"/>
                <a:cs typeface="DejaVu Sans"/>
              </a:rPr>
              <a:t>.</a:t>
            </a:r>
            <a:r>
              <a:rPr sz="1600" spc="10" dirty="0">
                <a:latin typeface="URW Gothic"/>
                <a:cs typeface="URW Gothic"/>
              </a:rPr>
              <a:t>025</a:t>
            </a:r>
            <a:endParaRPr sz="1600">
              <a:latin typeface="URW Gothic"/>
              <a:cs typeface="URW Gothic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1342926" y="6707189"/>
            <a:ext cx="539750" cy="229235"/>
            <a:chOff x="1342926" y="6707189"/>
            <a:chExt cx="539750" cy="229235"/>
          </a:xfrm>
        </p:grpSpPr>
        <p:sp>
          <p:nvSpPr>
            <p:cNvPr id="23" name="object 23"/>
            <p:cNvSpPr/>
            <p:nvPr/>
          </p:nvSpPr>
          <p:spPr>
            <a:xfrm>
              <a:off x="1353324" y="6717585"/>
              <a:ext cx="518795" cy="208279"/>
            </a:xfrm>
            <a:custGeom>
              <a:avLst/>
              <a:gdLst/>
              <a:ahLst/>
              <a:cxnLst/>
              <a:rect l="l" t="t" r="r" b="b"/>
              <a:pathLst>
                <a:path w="518794" h="208279">
                  <a:moveTo>
                    <a:pt x="414680" y="0"/>
                  </a:moveTo>
                  <a:lnTo>
                    <a:pt x="103962" y="0"/>
                  </a:lnTo>
                  <a:lnTo>
                    <a:pt x="63597" y="8203"/>
                  </a:lnTo>
                  <a:lnTo>
                    <a:pt x="30540" y="30539"/>
                  </a:lnTo>
                  <a:lnTo>
                    <a:pt x="8203" y="63597"/>
                  </a:lnTo>
                  <a:lnTo>
                    <a:pt x="0" y="103964"/>
                  </a:lnTo>
                  <a:lnTo>
                    <a:pt x="8203" y="144332"/>
                  </a:lnTo>
                  <a:lnTo>
                    <a:pt x="30540" y="177389"/>
                  </a:lnTo>
                  <a:lnTo>
                    <a:pt x="63597" y="199725"/>
                  </a:lnTo>
                  <a:lnTo>
                    <a:pt x="103962" y="207929"/>
                  </a:lnTo>
                  <a:lnTo>
                    <a:pt x="414680" y="207929"/>
                  </a:lnTo>
                  <a:lnTo>
                    <a:pt x="455052" y="199725"/>
                  </a:lnTo>
                  <a:lnTo>
                    <a:pt x="488113" y="177389"/>
                  </a:lnTo>
                  <a:lnTo>
                    <a:pt x="510451" y="144332"/>
                  </a:lnTo>
                  <a:lnTo>
                    <a:pt x="518655" y="103964"/>
                  </a:lnTo>
                  <a:lnTo>
                    <a:pt x="510451" y="63597"/>
                  </a:lnTo>
                  <a:lnTo>
                    <a:pt x="488113" y="30539"/>
                  </a:lnTo>
                  <a:lnTo>
                    <a:pt x="455052" y="8203"/>
                  </a:lnTo>
                  <a:lnTo>
                    <a:pt x="414680" y="0"/>
                  </a:lnTo>
                  <a:close/>
                </a:path>
              </a:pathLst>
            </a:custGeom>
            <a:solidFill>
              <a:srgbClr val="999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1353322" y="6717586"/>
              <a:ext cx="518795" cy="208279"/>
            </a:xfrm>
            <a:custGeom>
              <a:avLst/>
              <a:gdLst/>
              <a:ahLst/>
              <a:cxnLst/>
              <a:rect l="l" t="t" r="r" b="b"/>
              <a:pathLst>
                <a:path w="518794" h="208279">
                  <a:moveTo>
                    <a:pt x="103964" y="207928"/>
                  </a:moveTo>
                  <a:lnTo>
                    <a:pt x="63596" y="199725"/>
                  </a:lnTo>
                  <a:lnTo>
                    <a:pt x="30539" y="177389"/>
                  </a:lnTo>
                  <a:lnTo>
                    <a:pt x="8203" y="144331"/>
                  </a:lnTo>
                  <a:lnTo>
                    <a:pt x="0" y="103964"/>
                  </a:lnTo>
                  <a:lnTo>
                    <a:pt x="8203" y="63596"/>
                  </a:lnTo>
                  <a:lnTo>
                    <a:pt x="30539" y="30539"/>
                  </a:lnTo>
                  <a:lnTo>
                    <a:pt x="63596" y="8203"/>
                  </a:lnTo>
                  <a:lnTo>
                    <a:pt x="103964" y="0"/>
                  </a:lnTo>
                  <a:lnTo>
                    <a:pt x="414685" y="0"/>
                  </a:lnTo>
                  <a:lnTo>
                    <a:pt x="455053" y="8203"/>
                  </a:lnTo>
                  <a:lnTo>
                    <a:pt x="488110" y="30539"/>
                  </a:lnTo>
                  <a:lnTo>
                    <a:pt x="510446" y="63596"/>
                  </a:lnTo>
                  <a:lnTo>
                    <a:pt x="518649" y="103964"/>
                  </a:lnTo>
                  <a:lnTo>
                    <a:pt x="510446" y="144331"/>
                  </a:lnTo>
                  <a:lnTo>
                    <a:pt x="488110" y="177389"/>
                  </a:lnTo>
                  <a:lnTo>
                    <a:pt x="455053" y="199725"/>
                  </a:lnTo>
                  <a:lnTo>
                    <a:pt x="414685" y="207928"/>
                  </a:lnTo>
                  <a:lnTo>
                    <a:pt x="103964" y="207928"/>
                  </a:lnTo>
                  <a:close/>
                </a:path>
              </a:pathLst>
            </a:custGeom>
            <a:ln w="20792">
              <a:solidFill>
                <a:srgbClr val="999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1444587" y="6740274"/>
            <a:ext cx="336550" cy="1835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10" dirty="0">
                <a:solidFill>
                  <a:srgbClr val="FFFFFF"/>
                </a:solidFill>
                <a:latin typeface="URW Gothic"/>
                <a:cs typeface="URW Gothic"/>
              </a:rPr>
              <a:t>Ba</a:t>
            </a:r>
            <a:r>
              <a:rPr sz="1000" spc="-5" dirty="0">
                <a:solidFill>
                  <a:srgbClr val="FFFFFF"/>
                </a:solidFill>
                <a:latin typeface="URW Gothic"/>
                <a:cs typeface="URW Gothic"/>
              </a:rPr>
              <a:t>c</a:t>
            </a:r>
            <a:r>
              <a:rPr sz="1000" spc="10" dirty="0">
                <a:solidFill>
                  <a:srgbClr val="FFFFFF"/>
                </a:solidFill>
                <a:latin typeface="URW Gothic"/>
                <a:cs typeface="URW Gothic"/>
              </a:rPr>
              <a:t>k</a:t>
            </a:r>
            <a:endParaRPr sz="1000">
              <a:latin typeface="URW Gothic"/>
              <a:cs typeface="URW Gothic"/>
            </a:endParaRPr>
          </a:p>
        </p:txBody>
      </p:sp>
      <p:sp>
        <p:nvSpPr>
          <p:cNvPr id="26" name="object 2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50"/>
              </a:spcBef>
            </a:pPr>
            <a:fld id="{81D60167-4931-47E6-BA6A-407CBD079E47}" type="slidenum">
              <a:rPr spc="10" dirty="0"/>
              <a:t>25</a:t>
            </a:fld>
            <a:r>
              <a:rPr spc="-165" dirty="0"/>
              <a:t> </a:t>
            </a:r>
            <a:r>
              <a:rPr spc="10" dirty="0"/>
              <a:t>/</a:t>
            </a:r>
            <a:r>
              <a:rPr spc="-160" dirty="0"/>
              <a:t> </a:t>
            </a:r>
            <a:r>
              <a:rPr spc="10" dirty="0"/>
              <a:t>27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613829" y="228596"/>
            <a:ext cx="9465945" cy="626110"/>
            <a:chOff x="613829" y="228596"/>
            <a:chExt cx="9465945" cy="626110"/>
          </a:xfrm>
        </p:grpSpPr>
        <p:sp>
          <p:nvSpPr>
            <p:cNvPr id="3" name="object 3"/>
            <p:cNvSpPr/>
            <p:nvPr/>
          </p:nvSpPr>
          <p:spPr>
            <a:xfrm>
              <a:off x="613829" y="228596"/>
              <a:ext cx="9465742" cy="62591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56470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960014" y="456583"/>
              <a:ext cx="84351" cy="84351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063532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167076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270593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374136" y="456583"/>
              <a:ext cx="84351" cy="8435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477653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581196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684714" y="456583"/>
              <a:ext cx="84351" cy="84351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822983" y="230389"/>
            <a:ext cx="1196340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Background</a:t>
            </a:r>
            <a:r>
              <a:rPr sz="1000" i="1" spc="-50" dirty="0">
                <a:solidFill>
                  <a:srgbClr val="FFFFFF"/>
                </a:solidFill>
                <a:latin typeface="Bookman Uralic"/>
                <a:cs typeface="Bookman Uralic"/>
              </a:rPr>
              <a:t> </a:t>
            </a: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Slides</a:t>
            </a:r>
            <a:endParaRPr sz="1000">
              <a:latin typeface="Bookman Uralic"/>
              <a:cs typeface="Bookman Uralic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8990758" y="230389"/>
            <a:ext cx="704850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Refe</a:t>
            </a:r>
            <a:r>
              <a:rPr sz="1000" i="1" spc="-15" dirty="0">
                <a:solidFill>
                  <a:srgbClr val="FFFFFF"/>
                </a:solidFill>
                <a:latin typeface="Bookman Uralic"/>
                <a:cs typeface="Bookman Uralic"/>
              </a:rPr>
              <a:t>r</a:t>
            </a: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ences</a:t>
            </a:r>
            <a:endParaRPr sz="1000">
              <a:latin typeface="Bookman Uralic"/>
              <a:cs typeface="Bookman Uralic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613829" y="790336"/>
            <a:ext cx="9465945" cy="466725"/>
            <a:chOff x="613829" y="790336"/>
            <a:chExt cx="9465945" cy="466725"/>
          </a:xfrm>
        </p:grpSpPr>
        <p:sp>
          <p:nvSpPr>
            <p:cNvPr id="16" name="object 16"/>
            <p:cNvSpPr/>
            <p:nvPr/>
          </p:nvSpPr>
          <p:spPr>
            <a:xfrm>
              <a:off x="613829" y="790336"/>
              <a:ext cx="9465742" cy="128380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613829" y="886604"/>
              <a:ext cx="9465945" cy="370205"/>
            </a:xfrm>
            <a:custGeom>
              <a:avLst/>
              <a:gdLst/>
              <a:ahLst/>
              <a:cxnLst/>
              <a:rect l="l" t="t" r="r" b="b"/>
              <a:pathLst>
                <a:path w="9465945" h="370205">
                  <a:moveTo>
                    <a:pt x="9465741" y="0"/>
                  </a:moveTo>
                  <a:lnTo>
                    <a:pt x="0" y="0"/>
                  </a:lnTo>
                  <a:lnTo>
                    <a:pt x="0" y="369984"/>
                  </a:lnTo>
                  <a:lnTo>
                    <a:pt x="9465741" y="369984"/>
                  </a:lnTo>
                  <a:lnTo>
                    <a:pt x="9465741" y="0"/>
                  </a:lnTo>
                  <a:close/>
                </a:path>
              </a:pathLst>
            </a:custGeom>
            <a:solidFill>
              <a:srgbClr val="3333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1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21615">
              <a:lnSpc>
                <a:spcPct val="100000"/>
              </a:lnSpc>
              <a:spcBef>
                <a:spcPts val="90"/>
              </a:spcBef>
            </a:pPr>
            <a:r>
              <a:rPr spc="-10" dirty="0"/>
              <a:t>Smets and </a:t>
            </a:r>
            <a:r>
              <a:rPr spc="-25" dirty="0"/>
              <a:t>Wouters </a:t>
            </a:r>
            <a:r>
              <a:rPr spc="-5" dirty="0"/>
              <a:t>[2007] </a:t>
            </a:r>
            <a:r>
              <a:rPr spc="-10" dirty="0"/>
              <a:t>under</a:t>
            </a:r>
            <a:r>
              <a:rPr spc="20" dirty="0"/>
              <a:t> </a:t>
            </a:r>
            <a:r>
              <a:rPr spc="-10" dirty="0"/>
              <a:t>AL</a:t>
            </a:r>
          </a:p>
        </p:txBody>
      </p:sp>
      <p:sp>
        <p:nvSpPr>
          <p:cNvPr id="19" name="object 19"/>
          <p:cNvSpPr/>
          <p:nvPr/>
        </p:nvSpPr>
        <p:spPr>
          <a:xfrm>
            <a:off x="613829" y="1224465"/>
            <a:ext cx="9465742" cy="64203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812274" y="1478632"/>
            <a:ext cx="7090664" cy="4299554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2679482" y="6089964"/>
            <a:ext cx="5334635" cy="27495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1600" spc="15" dirty="0">
                <a:latin typeface="URW Gothic"/>
                <a:cs typeface="URW Gothic"/>
              </a:rPr>
              <a:t>Fiscal </a:t>
            </a:r>
            <a:r>
              <a:rPr sz="1600" spc="-5" dirty="0">
                <a:latin typeface="URW Gothic"/>
                <a:cs typeface="URW Gothic"/>
              </a:rPr>
              <a:t>Policy </a:t>
            </a:r>
            <a:r>
              <a:rPr sz="1600" spc="15" dirty="0">
                <a:latin typeface="URW Gothic"/>
                <a:cs typeface="URW Gothic"/>
              </a:rPr>
              <a:t>Shock in SW(2007), </a:t>
            </a:r>
            <a:r>
              <a:rPr sz="1600" spc="20" dirty="0">
                <a:solidFill>
                  <a:srgbClr val="8C0000"/>
                </a:solidFill>
                <a:latin typeface="URW Gothic"/>
                <a:cs typeface="URW Gothic"/>
              </a:rPr>
              <a:t>AL </a:t>
            </a:r>
            <a:r>
              <a:rPr sz="1600" spc="25" dirty="0">
                <a:latin typeface="URW Gothic"/>
                <a:cs typeface="URW Gothic"/>
              </a:rPr>
              <a:t>vs. </a:t>
            </a:r>
            <a:r>
              <a:rPr sz="1600" spc="15" dirty="0">
                <a:solidFill>
                  <a:srgbClr val="00008C"/>
                </a:solidFill>
                <a:latin typeface="URW Gothic"/>
                <a:cs typeface="URW Gothic"/>
              </a:rPr>
              <a:t>REE</a:t>
            </a:r>
            <a:r>
              <a:rPr sz="1600" spc="15" dirty="0">
                <a:latin typeface="URW Gothic"/>
                <a:cs typeface="URW Gothic"/>
              </a:rPr>
              <a:t>, </a:t>
            </a:r>
            <a:r>
              <a:rPr sz="1600" i="1" spc="10" dirty="0">
                <a:latin typeface="DejaVu Sans"/>
                <a:cs typeface="DejaVu Sans"/>
              </a:rPr>
              <a:t>ç</a:t>
            </a:r>
            <a:r>
              <a:rPr sz="1800" i="1" spc="15" baseline="-16203" dirty="0">
                <a:latin typeface="URW Gothic"/>
                <a:cs typeface="URW Gothic"/>
              </a:rPr>
              <a:t>t </a:t>
            </a:r>
            <a:r>
              <a:rPr sz="1600" spc="145" dirty="0">
                <a:latin typeface="DejaVu Sans Condensed"/>
                <a:cs typeface="DejaVu Sans Condensed"/>
              </a:rPr>
              <a:t>=</a:t>
            </a:r>
            <a:r>
              <a:rPr sz="1600" spc="80" dirty="0">
                <a:latin typeface="DejaVu Sans Condensed"/>
                <a:cs typeface="DejaVu Sans Condensed"/>
              </a:rPr>
              <a:t> </a:t>
            </a:r>
            <a:r>
              <a:rPr sz="1600" spc="10" dirty="0">
                <a:latin typeface="URW Gothic"/>
                <a:cs typeface="URW Gothic"/>
              </a:rPr>
              <a:t>0</a:t>
            </a:r>
            <a:r>
              <a:rPr sz="1600" i="1" spc="10" dirty="0">
                <a:latin typeface="DejaVu Sans"/>
                <a:cs typeface="DejaVu Sans"/>
              </a:rPr>
              <a:t>.</a:t>
            </a:r>
            <a:r>
              <a:rPr sz="1600" spc="10" dirty="0">
                <a:latin typeface="URW Gothic"/>
                <a:cs typeface="URW Gothic"/>
              </a:rPr>
              <a:t>025</a:t>
            </a:r>
            <a:endParaRPr sz="1600">
              <a:latin typeface="URW Gothic"/>
              <a:cs typeface="URW Gothic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1342926" y="6701084"/>
            <a:ext cx="539750" cy="229235"/>
            <a:chOff x="1342926" y="6701084"/>
            <a:chExt cx="539750" cy="229235"/>
          </a:xfrm>
        </p:grpSpPr>
        <p:sp>
          <p:nvSpPr>
            <p:cNvPr id="23" name="object 23"/>
            <p:cNvSpPr/>
            <p:nvPr/>
          </p:nvSpPr>
          <p:spPr>
            <a:xfrm>
              <a:off x="1353324" y="6711480"/>
              <a:ext cx="518795" cy="208279"/>
            </a:xfrm>
            <a:custGeom>
              <a:avLst/>
              <a:gdLst/>
              <a:ahLst/>
              <a:cxnLst/>
              <a:rect l="l" t="t" r="r" b="b"/>
              <a:pathLst>
                <a:path w="518794" h="208279">
                  <a:moveTo>
                    <a:pt x="414680" y="0"/>
                  </a:moveTo>
                  <a:lnTo>
                    <a:pt x="103962" y="0"/>
                  </a:lnTo>
                  <a:lnTo>
                    <a:pt x="63597" y="8203"/>
                  </a:lnTo>
                  <a:lnTo>
                    <a:pt x="30540" y="30539"/>
                  </a:lnTo>
                  <a:lnTo>
                    <a:pt x="8203" y="63597"/>
                  </a:lnTo>
                  <a:lnTo>
                    <a:pt x="0" y="103964"/>
                  </a:lnTo>
                  <a:lnTo>
                    <a:pt x="8203" y="144332"/>
                  </a:lnTo>
                  <a:lnTo>
                    <a:pt x="30540" y="177389"/>
                  </a:lnTo>
                  <a:lnTo>
                    <a:pt x="63597" y="199725"/>
                  </a:lnTo>
                  <a:lnTo>
                    <a:pt x="103962" y="207929"/>
                  </a:lnTo>
                  <a:lnTo>
                    <a:pt x="414680" y="207929"/>
                  </a:lnTo>
                  <a:lnTo>
                    <a:pt x="455052" y="199725"/>
                  </a:lnTo>
                  <a:lnTo>
                    <a:pt x="488113" y="177389"/>
                  </a:lnTo>
                  <a:lnTo>
                    <a:pt x="510451" y="144332"/>
                  </a:lnTo>
                  <a:lnTo>
                    <a:pt x="518655" y="103964"/>
                  </a:lnTo>
                  <a:lnTo>
                    <a:pt x="510451" y="63597"/>
                  </a:lnTo>
                  <a:lnTo>
                    <a:pt x="488113" y="30539"/>
                  </a:lnTo>
                  <a:lnTo>
                    <a:pt x="455052" y="8203"/>
                  </a:lnTo>
                  <a:lnTo>
                    <a:pt x="414680" y="0"/>
                  </a:lnTo>
                  <a:close/>
                </a:path>
              </a:pathLst>
            </a:custGeom>
            <a:solidFill>
              <a:srgbClr val="999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1353322" y="6711481"/>
              <a:ext cx="518795" cy="208279"/>
            </a:xfrm>
            <a:custGeom>
              <a:avLst/>
              <a:gdLst/>
              <a:ahLst/>
              <a:cxnLst/>
              <a:rect l="l" t="t" r="r" b="b"/>
              <a:pathLst>
                <a:path w="518794" h="208279">
                  <a:moveTo>
                    <a:pt x="103964" y="207928"/>
                  </a:moveTo>
                  <a:lnTo>
                    <a:pt x="63596" y="199725"/>
                  </a:lnTo>
                  <a:lnTo>
                    <a:pt x="30539" y="177389"/>
                  </a:lnTo>
                  <a:lnTo>
                    <a:pt x="8203" y="144331"/>
                  </a:lnTo>
                  <a:lnTo>
                    <a:pt x="0" y="103964"/>
                  </a:lnTo>
                  <a:lnTo>
                    <a:pt x="8203" y="63596"/>
                  </a:lnTo>
                  <a:lnTo>
                    <a:pt x="30539" y="30539"/>
                  </a:lnTo>
                  <a:lnTo>
                    <a:pt x="63596" y="8203"/>
                  </a:lnTo>
                  <a:lnTo>
                    <a:pt x="103964" y="0"/>
                  </a:lnTo>
                  <a:lnTo>
                    <a:pt x="414685" y="0"/>
                  </a:lnTo>
                  <a:lnTo>
                    <a:pt x="455053" y="8203"/>
                  </a:lnTo>
                  <a:lnTo>
                    <a:pt x="488110" y="30539"/>
                  </a:lnTo>
                  <a:lnTo>
                    <a:pt x="510446" y="63596"/>
                  </a:lnTo>
                  <a:lnTo>
                    <a:pt x="518649" y="103964"/>
                  </a:lnTo>
                  <a:lnTo>
                    <a:pt x="510446" y="144331"/>
                  </a:lnTo>
                  <a:lnTo>
                    <a:pt x="488110" y="177389"/>
                  </a:lnTo>
                  <a:lnTo>
                    <a:pt x="455053" y="199725"/>
                  </a:lnTo>
                  <a:lnTo>
                    <a:pt x="414685" y="207928"/>
                  </a:lnTo>
                  <a:lnTo>
                    <a:pt x="103964" y="207928"/>
                  </a:lnTo>
                  <a:close/>
                </a:path>
              </a:pathLst>
            </a:custGeom>
            <a:ln w="20792">
              <a:solidFill>
                <a:srgbClr val="999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1444587" y="6740274"/>
            <a:ext cx="336550" cy="1835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10" dirty="0">
                <a:solidFill>
                  <a:srgbClr val="FFFFFF"/>
                </a:solidFill>
                <a:latin typeface="URW Gothic"/>
                <a:cs typeface="URW Gothic"/>
              </a:rPr>
              <a:t>Ba</a:t>
            </a:r>
            <a:r>
              <a:rPr sz="1000" spc="-5" dirty="0">
                <a:solidFill>
                  <a:srgbClr val="FFFFFF"/>
                </a:solidFill>
                <a:latin typeface="URW Gothic"/>
                <a:cs typeface="URW Gothic"/>
              </a:rPr>
              <a:t>c</a:t>
            </a:r>
            <a:r>
              <a:rPr sz="1000" spc="10" dirty="0">
                <a:solidFill>
                  <a:srgbClr val="FFFFFF"/>
                </a:solidFill>
                <a:latin typeface="URW Gothic"/>
                <a:cs typeface="URW Gothic"/>
              </a:rPr>
              <a:t>k</a:t>
            </a:r>
            <a:endParaRPr sz="1000">
              <a:latin typeface="URW Gothic"/>
              <a:cs typeface="URW Gothic"/>
            </a:endParaRPr>
          </a:p>
        </p:txBody>
      </p:sp>
      <p:sp>
        <p:nvSpPr>
          <p:cNvPr id="26" name="object 2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50"/>
              </a:spcBef>
            </a:pPr>
            <a:fld id="{81D60167-4931-47E6-BA6A-407CBD079E47}" type="slidenum">
              <a:rPr spc="10" dirty="0"/>
              <a:t>26</a:t>
            </a:fld>
            <a:r>
              <a:rPr spc="-165" dirty="0"/>
              <a:t> </a:t>
            </a:r>
            <a:r>
              <a:rPr spc="10" dirty="0"/>
              <a:t>/</a:t>
            </a:r>
            <a:r>
              <a:rPr spc="-160" dirty="0"/>
              <a:t> </a:t>
            </a:r>
            <a:r>
              <a:rPr spc="10" dirty="0"/>
              <a:t>27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613829" y="228596"/>
            <a:ext cx="9465945" cy="626110"/>
            <a:chOff x="613829" y="228596"/>
            <a:chExt cx="9465945" cy="626110"/>
          </a:xfrm>
        </p:grpSpPr>
        <p:sp>
          <p:nvSpPr>
            <p:cNvPr id="3" name="object 3"/>
            <p:cNvSpPr/>
            <p:nvPr/>
          </p:nvSpPr>
          <p:spPr>
            <a:xfrm>
              <a:off x="613829" y="228596"/>
              <a:ext cx="9465742" cy="62591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56470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960014" y="456583"/>
              <a:ext cx="84351" cy="84351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063532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167076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270593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374136" y="456583"/>
              <a:ext cx="84351" cy="8435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477653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581196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684714" y="456583"/>
              <a:ext cx="84351" cy="84351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822983" y="230389"/>
            <a:ext cx="1196340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Background</a:t>
            </a:r>
            <a:r>
              <a:rPr sz="1000" i="1" spc="-50" dirty="0">
                <a:solidFill>
                  <a:srgbClr val="FFFFFF"/>
                </a:solidFill>
                <a:latin typeface="Bookman Uralic"/>
                <a:cs typeface="Bookman Uralic"/>
              </a:rPr>
              <a:t> </a:t>
            </a: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Slides</a:t>
            </a:r>
            <a:endParaRPr sz="1000">
              <a:latin typeface="Bookman Uralic"/>
              <a:cs typeface="Bookman Uralic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8990758" y="230389"/>
            <a:ext cx="704850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Refe</a:t>
            </a:r>
            <a:r>
              <a:rPr sz="1000" i="1" spc="-15" dirty="0">
                <a:solidFill>
                  <a:srgbClr val="FFFFFF"/>
                </a:solidFill>
                <a:latin typeface="Bookman Uralic"/>
                <a:cs typeface="Bookman Uralic"/>
              </a:rPr>
              <a:t>r</a:t>
            </a: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ences</a:t>
            </a:r>
            <a:endParaRPr sz="1000">
              <a:latin typeface="Bookman Uralic"/>
              <a:cs typeface="Bookman Uralic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613829" y="790336"/>
            <a:ext cx="9465945" cy="466725"/>
            <a:chOff x="613829" y="790336"/>
            <a:chExt cx="9465945" cy="466725"/>
          </a:xfrm>
        </p:grpSpPr>
        <p:sp>
          <p:nvSpPr>
            <p:cNvPr id="16" name="object 16"/>
            <p:cNvSpPr/>
            <p:nvPr/>
          </p:nvSpPr>
          <p:spPr>
            <a:xfrm>
              <a:off x="613829" y="790336"/>
              <a:ext cx="9465742" cy="128380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613829" y="886604"/>
              <a:ext cx="9465945" cy="370205"/>
            </a:xfrm>
            <a:custGeom>
              <a:avLst/>
              <a:gdLst/>
              <a:ahLst/>
              <a:cxnLst/>
              <a:rect l="l" t="t" r="r" b="b"/>
              <a:pathLst>
                <a:path w="9465945" h="370205">
                  <a:moveTo>
                    <a:pt x="9465741" y="0"/>
                  </a:moveTo>
                  <a:lnTo>
                    <a:pt x="0" y="0"/>
                  </a:lnTo>
                  <a:lnTo>
                    <a:pt x="0" y="369984"/>
                  </a:lnTo>
                  <a:lnTo>
                    <a:pt x="9465741" y="369984"/>
                  </a:lnTo>
                  <a:lnTo>
                    <a:pt x="9465741" y="0"/>
                  </a:lnTo>
                  <a:close/>
                </a:path>
              </a:pathLst>
            </a:custGeom>
            <a:solidFill>
              <a:srgbClr val="3333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1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21615">
              <a:lnSpc>
                <a:spcPct val="100000"/>
              </a:lnSpc>
              <a:spcBef>
                <a:spcPts val="90"/>
              </a:spcBef>
            </a:pPr>
            <a:r>
              <a:rPr spc="-10" dirty="0"/>
              <a:t>References</a:t>
            </a:r>
          </a:p>
        </p:txBody>
      </p:sp>
      <p:sp>
        <p:nvSpPr>
          <p:cNvPr id="19" name="object 19"/>
          <p:cNvSpPr/>
          <p:nvPr/>
        </p:nvSpPr>
        <p:spPr>
          <a:xfrm>
            <a:off x="613829" y="1224465"/>
            <a:ext cx="9465742" cy="64203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1340625" y="1533050"/>
            <a:ext cx="7870190" cy="3579495"/>
          </a:xfrm>
          <a:prstGeom prst="rect">
            <a:avLst/>
          </a:prstGeom>
        </p:spPr>
        <p:txBody>
          <a:bodyPr vert="horz" wrap="square" lIns="0" tIns="8890" rIns="0" bIns="0" rtlCol="0">
            <a:spAutoFit/>
          </a:bodyPr>
          <a:lstStyle/>
          <a:p>
            <a:pPr marL="252729" marR="5080" indent="-240665">
              <a:lnSpc>
                <a:spcPct val="100899"/>
              </a:lnSpc>
              <a:spcBef>
                <a:spcPts val="70"/>
              </a:spcBef>
            </a:pPr>
            <a:r>
              <a:rPr sz="1850" spc="-5" dirty="0">
                <a:latin typeface="URW Gothic"/>
                <a:cs typeface="URW Gothic"/>
              </a:rPr>
              <a:t>B. S. Bernanke, M. </a:t>
            </a:r>
            <a:r>
              <a:rPr sz="1850" spc="-20" dirty="0">
                <a:latin typeface="URW Gothic"/>
                <a:cs typeface="URW Gothic"/>
              </a:rPr>
              <a:t>Gertler, </a:t>
            </a:r>
            <a:r>
              <a:rPr sz="1850" spc="-10" dirty="0">
                <a:latin typeface="URW Gothic"/>
                <a:cs typeface="URW Gothic"/>
              </a:rPr>
              <a:t>and </a:t>
            </a:r>
            <a:r>
              <a:rPr sz="1850" spc="-5" dirty="0">
                <a:latin typeface="URW Gothic"/>
                <a:cs typeface="URW Gothic"/>
              </a:rPr>
              <a:t>S. </a:t>
            </a:r>
            <a:r>
              <a:rPr sz="1850" dirty="0">
                <a:latin typeface="URW Gothic"/>
                <a:cs typeface="URW Gothic"/>
              </a:rPr>
              <a:t>Gilchrist. </a:t>
            </a:r>
            <a:r>
              <a:rPr sz="1850" spc="-5" dirty="0">
                <a:latin typeface="URW Gothic"/>
                <a:cs typeface="URW Gothic"/>
              </a:rPr>
              <a:t>The </a:t>
            </a:r>
            <a:r>
              <a:rPr sz="1850" spc="-10" dirty="0">
                <a:latin typeface="URW Gothic"/>
                <a:cs typeface="URW Gothic"/>
              </a:rPr>
              <a:t>financial accelerator </a:t>
            </a:r>
            <a:r>
              <a:rPr sz="1850" spc="-5" dirty="0">
                <a:latin typeface="URW Gothic"/>
                <a:cs typeface="URW Gothic"/>
              </a:rPr>
              <a:t>in  </a:t>
            </a:r>
            <a:r>
              <a:rPr sz="1850" spc="-10" dirty="0">
                <a:latin typeface="URW Gothic"/>
                <a:cs typeface="URW Gothic"/>
              </a:rPr>
              <a:t>a quantitative </a:t>
            </a:r>
            <a:r>
              <a:rPr sz="1850" spc="-5" dirty="0">
                <a:latin typeface="URW Gothic"/>
                <a:cs typeface="URW Gothic"/>
              </a:rPr>
              <a:t>business </a:t>
            </a:r>
            <a:r>
              <a:rPr sz="1850" spc="-15" dirty="0">
                <a:latin typeface="URW Gothic"/>
                <a:cs typeface="URW Gothic"/>
              </a:rPr>
              <a:t>cycle framework. </a:t>
            </a:r>
            <a:r>
              <a:rPr sz="1850" i="1" spc="-10" dirty="0">
                <a:latin typeface="URW Gothic"/>
                <a:cs typeface="URW Gothic"/>
              </a:rPr>
              <a:t>Handbook </a:t>
            </a:r>
            <a:r>
              <a:rPr sz="1850" i="1" spc="-5" dirty="0">
                <a:latin typeface="URW Gothic"/>
                <a:cs typeface="URW Gothic"/>
              </a:rPr>
              <a:t>of  </a:t>
            </a:r>
            <a:r>
              <a:rPr sz="1850" i="1" spc="-15" dirty="0">
                <a:latin typeface="URW Gothic"/>
                <a:cs typeface="URW Gothic"/>
              </a:rPr>
              <a:t>macroeconomics</a:t>
            </a:r>
            <a:r>
              <a:rPr sz="1850" spc="-15" dirty="0">
                <a:latin typeface="URW Gothic"/>
                <a:cs typeface="URW Gothic"/>
              </a:rPr>
              <a:t>, </a:t>
            </a:r>
            <a:r>
              <a:rPr sz="1850" spc="-5" dirty="0">
                <a:latin typeface="URW Gothic"/>
                <a:cs typeface="URW Gothic"/>
              </a:rPr>
              <a:t>1:1341–1393,</a:t>
            </a:r>
            <a:r>
              <a:rPr sz="1850" dirty="0">
                <a:latin typeface="URW Gothic"/>
                <a:cs typeface="URW Gothic"/>
              </a:rPr>
              <a:t> </a:t>
            </a:r>
            <a:r>
              <a:rPr sz="1850" spc="-5" dirty="0">
                <a:latin typeface="URW Gothic"/>
                <a:cs typeface="URW Gothic"/>
              </a:rPr>
              <a:t>1999.</a:t>
            </a:r>
            <a:endParaRPr sz="1850">
              <a:latin typeface="URW Gothic"/>
              <a:cs typeface="URW Gothic"/>
            </a:endParaRPr>
          </a:p>
          <a:p>
            <a:pPr marL="12700">
              <a:lnSpc>
                <a:spcPct val="100000"/>
              </a:lnSpc>
              <a:spcBef>
                <a:spcPts val="1140"/>
              </a:spcBef>
            </a:pPr>
            <a:r>
              <a:rPr sz="1850" spc="-25" dirty="0">
                <a:latin typeface="URW Gothic"/>
                <a:cs typeface="URW Gothic"/>
              </a:rPr>
              <a:t>G. </a:t>
            </a:r>
            <a:r>
              <a:rPr sz="1850" spc="-105" dirty="0">
                <a:latin typeface="URW Gothic"/>
                <a:cs typeface="URW Gothic"/>
              </a:rPr>
              <a:t>W. </a:t>
            </a:r>
            <a:r>
              <a:rPr sz="1850" spc="-20" dirty="0">
                <a:latin typeface="URW Gothic"/>
                <a:cs typeface="URW Gothic"/>
              </a:rPr>
              <a:t>Evans </a:t>
            </a:r>
            <a:r>
              <a:rPr sz="1850" spc="-10" dirty="0">
                <a:latin typeface="URW Gothic"/>
                <a:cs typeface="URW Gothic"/>
              </a:rPr>
              <a:t>and </a:t>
            </a:r>
            <a:r>
              <a:rPr sz="1850" spc="-5" dirty="0">
                <a:latin typeface="URW Gothic"/>
                <a:cs typeface="URW Gothic"/>
              </a:rPr>
              <a:t>B. </a:t>
            </a:r>
            <a:r>
              <a:rPr sz="1850" spc="-10" dirty="0">
                <a:latin typeface="URW Gothic"/>
                <a:cs typeface="URW Gothic"/>
              </a:rPr>
              <a:t>McGough. </a:t>
            </a:r>
            <a:r>
              <a:rPr sz="1850" spc="-15" dirty="0">
                <a:latin typeface="URW Gothic"/>
                <a:cs typeface="URW Gothic"/>
              </a:rPr>
              <a:t>Agent-level </a:t>
            </a:r>
            <a:r>
              <a:rPr sz="1850" spc="-10" dirty="0">
                <a:latin typeface="URW Gothic"/>
                <a:cs typeface="URW Gothic"/>
              </a:rPr>
              <a:t>adaptive </a:t>
            </a:r>
            <a:r>
              <a:rPr sz="1850" dirty="0">
                <a:latin typeface="URW Gothic"/>
                <a:cs typeface="URW Gothic"/>
              </a:rPr>
              <a:t>learning.</a:t>
            </a:r>
            <a:r>
              <a:rPr sz="1850" spc="85" dirty="0">
                <a:latin typeface="URW Gothic"/>
                <a:cs typeface="URW Gothic"/>
              </a:rPr>
              <a:t> </a:t>
            </a:r>
            <a:r>
              <a:rPr sz="1850" spc="-5" dirty="0">
                <a:latin typeface="URW Gothic"/>
                <a:cs typeface="URW Gothic"/>
              </a:rPr>
              <a:t>In</a:t>
            </a:r>
            <a:endParaRPr sz="1850">
              <a:latin typeface="URW Gothic"/>
              <a:cs typeface="URW Gothic"/>
            </a:endParaRPr>
          </a:p>
          <a:p>
            <a:pPr marL="252729">
              <a:lnSpc>
                <a:spcPct val="100000"/>
              </a:lnSpc>
              <a:spcBef>
                <a:spcPts val="25"/>
              </a:spcBef>
            </a:pPr>
            <a:r>
              <a:rPr sz="1850" i="1" spc="-20" dirty="0">
                <a:latin typeface="URW Gothic"/>
                <a:cs typeface="URW Gothic"/>
              </a:rPr>
              <a:t>Oxford </a:t>
            </a:r>
            <a:r>
              <a:rPr sz="1850" i="1" spc="-10" dirty="0">
                <a:latin typeface="URW Gothic"/>
                <a:cs typeface="URW Gothic"/>
              </a:rPr>
              <a:t>Research Encyclopedia </a:t>
            </a:r>
            <a:r>
              <a:rPr sz="1850" i="1" spc="-5" dirty="0">
                <a:latin typeface="URW Gothic"/>
                <a:cs typeface="URW Gothic"/>
              </a:rPr>
              <a:t>of Economics </a:t>
            </a:r>
            <a:r>
              <a:rPr sz="1850" i="1" spc="-10" dirty="0">
                <a:latin typeface="URW Gothic"/>
                <a:cs typeface="URW Gothic"/>
              </a:rPr>
              <a:t>and </a:t>
            </a:r>
            <a:r>
              <a:rPr sz="1850" i="1" spc="-5" dirty="0">
                <a:latin typeface="URW Gothic"/>
                <a:cs typeface="URW Gothic"/>
              </a:rPr>
              <a:t>Finance</a:t>
            </a:r>
            <a:r>
              <a:rPr sz="1850" spc="-5" dirty="0">
                <a:latin typeface="URW Gothic"/>
                <a:cs typeface="URW Gothic"/>
              </a:rPr>
              <a:t>. 2021.</a:t>
            </a:r>
            <a:endParaRPr sz="1850">
              <a:latin typeface="URW Gothic"/>
              <a:cs typeface="URW Gothic"/>
            </a:endParaRPr>
          </a:p>
          <a:p>
            <a:pPr marL="12700">
              <a:lnSpc>
                <a:spcPct val="100000"/>
              </a:lnSpc>
              <a:spcBef>
                <a:spcPts val="1140"/>
              </a:spcBef>
            </a:pPr>
            <a:r>
              <a:rPr sz="1850" spc="-5" dirty="0">
                <a:latin typeface="URW Gothic"/>
                <a:cs typeface="URW Gothic"/>
              </a:rPr>
              <a:t>M. Huggett. The risk-free </a:t>
            </a:r>
            <a:r>
              <a:rPr sz="1850" spc="-15" dirty="0">
                <a:latin typeface="URW Gothic"/>
                <a:cs typeface="URW Gothic"/>
              </a:rPr>
              <a:t>rate </a:t>
            </a:r>
            <a:r>
              <a:rPr sz="1850" spc="-5" dirty="0">
                <a:latin typeface="URW Gothic"/>
                <a:cs typeface="URW Gothic"/>
              </a:rPr>
              <a:t>in</a:t>
            </a:r>
            <a:r>
              <a:rPr sz="1850" spc="-295" dirty="0">
                <a:latin typeface="URW Gothic"/>
                <a:cs typeface="URW Gothic"/>
              </a:rPr>
              <a:t> </a:t>
            </a:r>
            <a:r>
              <a:rPr sz="1850" spc="-10" dirty="0">
                <a:latin typeface="URW Gothic"/>
                <a:cs typeface="URW Gothic"/>
              </a:rPr>
              <a:t>heterogeneous-agent</a:t>
            </a:r>
            <a:endParaRPr sz="1850">
              <a:latin typeface="URW Gothic"/>
              <a:cs typeface="URW Gothic"/>
            </a:endParaRPr>
          </a:p>
          <a:p>
            <a:pPr marL="252729" marR="113664">
              <a:lnSpc>
                <a:spcPct val="100899"/>
              </a:lnSpc>
            </a:pPr>
            <a:r>
              <a:rPr sz="1850" spc="-10" dirty="0">
                <a:latin typeface="URW Gothic"/>
                <a:cs typeface="URW Gothic"/>
              </a:rPr>
              <a:t>incomplete-insurance </a:t>
            </a:r>
            <a:r>
              <a:rPr sz="1850" spc="-5" dirty="0">
                <a:latin typeface="URW Gothic"/>
                <a:cs typeface="URW Gothic"/>
              </a:rPr>
              <a:t>economies. </a:t>
            </a:r>
            <a:r>
              <a:rPr sz="1850" i="1" dirty="0">
                <a:latin typeface="URW Gothic"/>
                <a:cs typeface="URW Gothic"/>
              </a:rPr>
              <a:t>Journal </a:t>
            </a:r>
            <a:r>
              <a:rPr sz="1850" i="1" spc="-5" dirty="0">
                <a:latin typeface="URW Gothic"/>
                <a:cs typeface="URW Gothic"/>
              </a:rPr>
              <a:t>of </a:t>
            </a:r>
            <a:r>
              <a:rPr sz="1850" i="1" spc="-10" dirty="0">
                <a:latin typeface="URW Gothic"/>
                <a:cs typeface="URW Gothic"/>
              </a:rPr>
              <a:t>economic </a:t>
            </a:r>
            <a:r>
              <a:rPr sz="1850" i="1" spc="-5" dirty="0">
                <a:latin typeface="URW Gothic"/>
                <a:cs typeface="URW Gothic"/>
              </a:rPr>
              <a:t>Dynamics  </a:t>
            </a:r>
            <a:r>
              <a:rPr sz="1850" i="1" spc="-10" dirty="0">
                <a:latin typeface="URW Gothic"/>
                <a:cs typeface="URW Gothic"/>
              </a:rPr>
              <a:t>and Control</a:t>
            </a:r>
            <a:r>
              <a:rPr sz="1850" spc="-10" dirty="0">
                <a:latin typeface="URW Gothic"/>
                <a:cs typeface="URW Gothic"/>
              </a:rPr>
              <a:t>, </a:t>
            </a:r>
            <a:r>
              <a:rPr sz="1850" spc="-5" dirty="0">
                <a:latin typeface="URW Gothic"/>
                <a:cs typeface="URW Gothic"/>
              </a:rPr>
              <a:t>17(5-6):953–969,</a:t>
            </a:r>
            <a:r>
              <a:rPr sz="1850" dirty="0">
                <a:latin typeface="URW Gothic"/>
                <a:cs typeface="URW Gothic"/>
              </a:rPr>
              <a:t> </a:t>
            </a:r>
            <a:r>
              <a:rPr sz="1850" spc="-5" dirty="0">
                <a:latin typeface="URW Gothic"/>
                <a:cs typeface="URW Gothic"/>
              </a:rPr>
              <a:t>1993.</a:t>
            </a:r>
            <a:endParaRPr sz="1850">
              <a:latin typeface="URW Gothic"/>
              <a:cs typeface="URW Gothic"/>
            </a:endParaRPr>
          </a:p>
          <a:p>
            <a:pPr marL="252729" marR="207010" indent="-240665">
              <a:lnSpc>
                <a:spcPct val="100899"/>
              </a:lnSpc>
              <a:spcBef>
                <a:spcPts val="1120"/>
              </a:spcBef>
            </a:pPr>
            <a:r>
              <a:rPr sz="1850" spc="-155" dirty="0">
                <a:latin typeface="URW Gothic"/>
                <a:cs typeface="URW Gothic"/>
              </a:rPr>
              <a:t>F. </a:t>
            </a:r>
            <a:r>
              <a:rPr sz="1850" spc="-5" dirty="0">
                <a:latin typeface="URW Gothic"/>
                <a:cs typeface="URW Gothic"/>
              </a:rPr>
              <a:t>Smets </a:t>
            </a:r>
            <a:r>
              <a:rPr sz="1850" spc="-10" dirty="0">
                <a:latin typeface="URW Gothic"/>
                <a:cs typeface="URW Gothic"/>
              </a:rPr>
              <a:t>and </a:t>
            </a:r>
            <a:r>
              <a:rPr sz="1850" spc="-5" dirty="0">
                <a:latin typeface="URW Gothic"/>
                <a:cs typeface="URW Gothic"/>
              </a:rPr>
              <a:t>R. </a:t>
            </a:r>
            <a:r>
              <a:rPr sz="1850" spc="-10" dirty="0">
                <a:latin typeface="URW Gothic"/>
                <a:cs typeface="URW Gothic"/>
              </a:rPr>
              <a:t>Wouters. Shocks and </a:t>
            </a:r>
            <a:r>
              <a:rPr sz="1850" dirty="0">
                <a:latin typeface="URW Gothic"/>
                <a:cs typeface="URW Gothic"/>
              </a:rPr>
              <a:t>frictions </a:t>
            </a:r>
            <a:r>
              <a:rPr sz="1850" spc="-5" dirty="0">
                <a:latin typeface="URW Gothic"/>
                <a:cs typeface="URW Gothic"/>
              </a:rPr>
              <a:t>in us business </a:t>
            </a:r>
            <a:r>
              <a:rPr sz="1850" spc="-10" dirty="0">
                <a:latin typeface="URW Gothic"/>
                <a:cs typeface="URW Gothic"/>
              </a:rPr>
              <a:t>cycles: A  bayesian </a:t>
            </a:r>
            <a:r>
              <a:rPr sz="1850" spc="-5" dirty="0">
                <a:latin typeface="URW Gothic"/>
                <a:cs typeface="URW Gothic"/>
              </a:rPr>
              <a:t>dsge </a:t>
            </a:r>
            <a:r>
              <a:rPr sz="1850" spc="-10" dirty="0">
                <a:latin typeface="URW Gothic"/>
                <a:cs typeface="URW Gothic"/>
              </a:rPr>
              <a:t>approach. </a:t>
            </a:r>
            <a:r>
              <a:rPr sz="1850" i="1" spc="-5" dirty="0">
                <a:latin typeface="URW Gothic"/>
                <a:cs typeface="URW Gothic"/>
              </a:rPr>
              <a:t>American </a:t>
            </a:r>
            <a:r>
              <a:rPr sz="1850" i="1" spc="-10" dirty="0">
                <a:latin typeface="URW Gothic"/>
                <a:cs typeface="URW Gothic"/>
              </a:rPr>
              <a:t>economic </a:t>
            </a:r>
            <a:r>
              <a:rPr sz="1850" i="1" spc="-20" dirty="0">
                <a:latin typeface="URW Gothic"/>
                <a:cs typeface="URW Gothic"/>
              </a:rPr>
              <a:t>review</a:t>
            </a:r>
            <a:r>
              <a:rPr sz="1850" spc="-20" dirty="0">
                <a:latin typeface="URW Gothic"/>
                <a:cs typeface="URW Gothic"/>
              </a:rPr>
              <a:t>, </a:t>
            </a:r>
            <a:r>
              <a:rPr sz="1850" spc="-5" dirty="0">
                <a:latin typeface="URW Gothic"/>
                <a:cs typeface="URW Gothic"/>
              </a:rPr>
              <a:t>97(3):  586–606,</a:t>
            </a:r>
            <a:r>
              <a:rPr sz="1850" spc="-10" dirty="0">
                <a:latin typeface="URW Gothic"/>
                <a:cs typeface="URW Gothic"/>
              </a:rPr>
              <a:t> </a:t>
            </a:r>
            <a:r>
              <a:rPr sz="1850" spc="-5" dirty="0">
                <a:latin typeface="URW Gothic"/>
                <a:cs typeface="URW Gothic"/>
              </a:rPr>
              <a:t>2007.</a:t>
            </a:r>
            <a:endParaRPr sz="1850">
              <a:latin typeface="URW Gothic"/>
              <a:cs typeface="URW Gothic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9493296" y="7123853"/>
            <a:ext cx="469265" cy="182880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"/>
              </a:spcBef>
            </a:pPr>
            <a:r>
              <a:rPr sz="1000" i="1" spc="10" dirty="0">
                <a:latin typeface="Bookman Uralic"/>
                <a:cs typeface="Bookman Uralic"/>
              </a:rPr>
              <a:t>27</a:t>
            </a:r>
            <a:r>
              <a:rPr sz="1000" i="1" spc="-165" dirty="0">
                <a:latin typeface="Bookman Uralic"/>
                <a:cs typeface="Bookman Uralic"/>
              </a:rPr>
              <a:t> </a:t>
            </a:r>
            <a:r>
              <a:rPr sz="1000" i="1" spc="10" dirty="0">
                <a:latin typeface="Bookman Uralic"/>
                <a:cs typeface="Bookman Uralic"/>
              </a:rPr>
              <a:t>/</a:t>
            </a:r>
            <a:r>
              <a:rPr sz="1000" i="1" spc="-160" dirty="0">
                <a:latin typeface="Bookman Uralic"/>
                <a:cs typeface="Bookman Uralic"/>
              </a:rPr>
              <a:t> </a:t>
            </a:r>
            <a:r>
              <a:rPr sz="1000" i="1" spc="10" dirty="0">
                <a:latin typeface="Bookman Uralic"/>
                <a:cs typeface="Bookman Uralic"/>
              </a:rPr>
              <a:t>27</a:t>
            </a:r>
            <a:endParaRPr sz="1000">
              <a:latin typeface="Bookman Uralic"/>
              <a:cs typeface="Bookman Uralic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613829" y="228596"/>
            <a:ext cx="9465945" cy="626110"/>
            <a:chOff x="613829" y="228596"/>
            <a:chExt cx="9465945" cy="626110"/>
          </a:xfrm>
        </p:grpSpPr>
        <p:sp>
          <p:nvSpPr>
            <p:cNvPr id="3" name="object 3"/>
            <p:cNvSpPr/>
            <p:nvPr/>
          </p:nvSpPr>
          <p:spPr>
            <a:xfrm>
              <a:off x="613829" y="228596"/>
              <a:ext cx="9465742" cy="62591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56470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960014" y="456583"/>
              <a:ext cx="84351" cy="84351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822983" y="230389"/>
            <a:ext cx="77025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5" dirty="0">
                <a:solidFill>
                  <a:srgbClr val="FFFFFF"/>
                </a:solidFill>
                <a:latin typeface="Bookman Uralic"/>
                <a:cs typeface="Bookman Uralic"/>
              </a:rPr>
              <a:t>Introduction</a:t>
            </a:r>
            <a:endParaRPr sz="1000">
              <a:latin typeface="Bookman Uralic"/>
              <a:cs typeface="Bookman Uralic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613829" y="456583"/>
            <a:ext cx="9465945" cy="800100"/>
            <a:chOff x="613829" y="456583"/>
            <a:chExt cx="9465945" cy="800100"/>
          </a:xfrm>
        </p:grpSpPr>
        <p:sp>
          <p:nvSpPr>
            <p:cNvPr id="8" name="object 8"/>
            <p:cNvSpPr/>
            <p:nvPr/>
          </p:nvSpPr>
          <p:spPr>
            <a:xfrm>
              <a:off x="2545342" y="456583"/>
              <a:ext cx="84351" cy="8435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093219" y="456583"/>
              <a:ext cx="84351" cy="8435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196761" y="456583"/>
              <a:ext cx="84351" cy="8435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5767802" y="456583"/>
              <a:ext cx="84351" cy="8435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5871345" y="456583"/>
              <a:ext cx="84351" cy="8435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5974863" y="456583"/>
              <a:ext cx="84351" cy="84351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6078406" y="456583"/>
              <a:ext cx="84351" cy="8435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7439796" y="456583"/>
              <a:ext cx="84351" cy="8435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7543338" y="456583"/>
              <a:ext cx="84351" cy="8435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7646856" y="456583"/>
              <a:ext cx="84351" cy="84351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7750399" y="456583"/>
              <a:ext cx="84351" cy="8435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9127372" y="456583"/>
              <a:ext cx="84351" cy="84351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9230914" y="456583"/>
              <a:ext cx="84351" cy="8435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613829" y="790336"/>
              <a:ext cx="9465742" cy="128380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613829" y="886604"/>
              <a:ext cx="9465945" cy="370205"/>
            </a:xfrm>
            <a:custGeom>
              <a:avLst/>
              <a:gdLst/>
              <a:ahLst/>
              <a:cxnLst/>
              <a:rect l="l" t="t" r="r" b="b"/>
              <a:pathLst>
                <a:path w="9465945" h="370205">
                  <a:moveTo>
                    <a:pt x="9465741" y="0"/>
                  </a:moveTo>
                  <a:lnTo>
                    <a:pt x="0" y="0"/>
                  </a:lnTo>
                  <a:lnTo>
                    <a:pt x="0" y="369984"/>
                  </a:lnTo>
                  <a:lnTo>
                    <a:pt x="9465741" y="369984"/>
                  </a:lnTo>
                  <a:lnTo>
                    <a:pt x="9465741" y="0"/>
                  </a:lnTo>
                  <a:close/>
                </a:path>
              </a:pathLst>
            </a:custGeom>
            <a:solidFill>
              <a:srgbClr val="3333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/>
          <p:nvPr/>
        </p:nvSpPr>
        <p:spPr>
          <a:xfrm>
            <a:off x="2511855" y="230389"/>
            <a:ext cx="62928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5" dirty="0">
                <a:solidFill>
                  <a:srgbClr val="FFFFFF"/>
                </a:solidFill>
                <a:latin typeface="Bookman Uralic"/>
                <a:cs typeface="Bookman Uralic"/>
              </a:rPr>
              <a:t>Literature</a:t>
            </a:r>
            <a:endParaRPr sz="1000">
              <a:latin typeface="Bookman Uralic"/>
              <a:cs typeface="Bookman Uralic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4059721" y="230389"/>
            <a:ext cx="75628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AL in</a:t>
            </a:r>
            <a:r>
              <a:rPr sz="1000" i="1" spc="-75" dirty="0">
                <a:solidFill>
                  <a:srgbClr val="FFFFFF"/>
                </a:solidFill>
                <a:latin typeface="Bookman Uralic"/>
                <a:cs typeface="Bookman Uralic"/>
              </a:rPr>
              <a:t> </a:t>
            </a:r>
            <a:r>
              <a:rPr sz="1000" i="1" spc="15" dirty="0">
                <a:solidFill>
                  <a:srgbClr val="FFFFFF"/>
                </a:solidFill>
                <a:latin typeface="Bookman Uralic"/>
                <a:cs typeface="Bookman Uralic"/>
              </a:rPr>
              <a:t>RANK</a:t>
            </a:r>
            <a:endParaRPr sz="1000">
              <a:latin typeface="Bookman Uralic"/>
              <a:cs typeface="Bookman Uralic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5734298" y="230389"/>
            <a:ext cx="75374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AL in</a:t>
            </a:r>
            <a:r>
              <a:rPr sz="1000" i="1" spc="-75" dirty="0">
                <a:solidFill>
                  <a:srgbClr val="FFFFFF"/>
                </a:solidFill>
                <a:latin typeface="Bookman Uralic"/>
                <a:cs typeface="Bookman Uralic"/>
              </a:rPr>
              <a:t> </a:t>
            </a:r>
            <a:r>
              <a:rPr sz="1000" i="1" spc="15" dirty="0">
                <a:solidFill>
                  <a:srgbClr val="FFFFFF"/>
                </a:solidFill>
                <a:latin typeface="Bookman Uralic"/>
                <a:cs typeface="Bookman Uralic"/>
              </a:rPr>
              <a:t>HACT</a:t>
            </a:r>
            <a:endParaRPr sz="1000">
              <a:latin typeface="Bookman Uralic"/>
              <a:cs typeface="Bookman Uralic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7406291" y="230389"/>
            <a:ext cx="76898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AL in</a:t>
            </a:r>
            <a:r>
              <a:rPr sz="1000" i="1" spc="-70" dirty="0">
                <a:solidFill>
                  <a:srgbClr val="FFFFFF"/>
                </a:solidFill>
                <a:latin typeface="Bookman Uralic"/>
                <a:cs typeface="Bookman Uralic"/>
              </a:rPr>
              <a:t> </a:t>
            </a:r>
            <a:r>
              <a:rPr sz="1000" i="1" spc="15" dirty="0">
                <a:solidFill>
                  <a:srgbClr val="FFFFFF"/>
                </a:solidFill>
                <a:latin typeface="Bookman Uralic"/>
                <a:cs typeface="Bookman Uralic"/>
              </a:rPr>
              <a:t>HANK</a:t>
            </a:r>
            <a:endParaRPr sz="1000">
              <a:latin typeface="Bookman Uralic"/>
              <a:cs typeface="Bookman Uralic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9093859" y="230389"/>
            <a:ext cx="77660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Conclusions</a:t>
            </a:r>
            <a:endParaRPr sz="1000">
              <a:latin typeface="Bookman Uralic"/>
              <a:cs typeface="Bookman Uralic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613829" y="825832"/>
            <a:ext cx="9465945" cy="36703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21615">
              <a:lnSpc>
                <a:spcPct val="100000"/>
              </a:lnSpc>
              <a:spcBef>
                <a:spcPts val="90"/>
              </a:spcBef>
            </a:pPr>
            <a:r>
              <a:rPr sz="2250" i="1" spc="-10" dirty="0">
                <a:solidFill>
                  <a:srgbClr val="FFFFFF"/>
                </a:solidFill>
                <a:latin typeface="Bookman Uralic"/>
                <a:cs typeface="Bookman Uralic"/>
              </a:rPr>
              <a:t>Introduction</a:t>
            </a:r>
            <a:endParaRPr sz="2250">
              <a:latin typeface="Bookman Uralic"/>
              <a:cs typeface="Bookman Uralic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613829" y="1224465"/>
            <a:ext cx="9465742" cy="64203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2025294" y="2267610"/>
            <a:ext cx="184886" cy="184886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2025294" y="2877731"/>
            <a:ext cx="184886" cy="184886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2025294" y="3487851"/>
            <a:ext cx="184886" cy="184886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2025294" y="4786109"/>
            <a:ext cx="184886" cy="184886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2025294" y="5630151"/>
            <a:ext cx="184886" cy="184886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2025294" y="6006363"/>
            <a:ext cx="184886" cy="184886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 txBox="1"/>
          <p:nvPr/>
        </p:nvSpPr>
        <p:spPr>
          <a:xfrm>
            <a:off x="1568354" y="1658303"/>
            <a:ext cx="7662545" cy="4786630"/>
          </a:xfrm>
          <a:prstGeom prst="rect">
            <a:avLst/>
          </a:prstGeom>
        </p:spPr>
        <p:txBody>
          <a:bodyPr vert="horz" wrap="square" lIns="0" tIns="147955" rIns="0" bIns="0" rtlCol="0">
            <a:spAutoFit/>
          </a:bodyPr>
          <a:lstStyle/>
          <a:p>
            <a:pPr marL="265430" indent="-240665">
              <a:lnSpc>
                <a:spcPct val="100000"/>
              </a:lnSpc>
              <a:spcBef>
                <a:spcPts val="1165"/>
              </a:spcBef>
              <a:buClr>
                <a:srgbClr val="3333B3"/>
              </a:buClr>
              <a:buFont typeface="Verdana"/>
              <a:buChar char="•"/>
              <a:tabLst>
                <a:tab pos="266065" algn="l"/>
              </a:tabLst>
            </a:pPr>
            <a:r>
              <a:rPr sz="1850" spc="-10" dirty="0">
                <a:latin typeface="URW Gothic"/>
                <a:cs typeface="URW Gothic"/>
              </a:rPr>
              <a:t>Adaptive </a:t>
            </a:r>
            <a:r>
              <a:rPr sz="1850" dirty="0">
                <a:latin typeface="URW Gothic"/>
                <a:cs typeface="URW Gothic"/>
              </a:rPr>
              <a:t>learning </a:t>
            </a:r>
            <a:r>
              <a:rPr sz="1850" spc="-5" dirty="0">
                <a:latin typeface="URW Gothic"/>
                <a:cs typeface="URW Gothic"/>
              </a:rPr>
              <a:t>dynamics in </a:t>
            </a:r>
            <a:r>
              <a:rPr sz="1850" spc="-5" dirty="0">
                <a:solidFill>
                  <a:srgbClr val="0000FF"/>
                </a:solidFill>
                <a:latin typeface="URW Gothic"/>
                <a:cs typeface="URW Gothic"/>
              </a:rPr>
              <a:t>one-asset </a:t>
            </a:r>
            <a:r>
              <a:rPr sz="1850" spc="-10" dirty="0">
                <a:solidFill>
                  <a:srgbClr val="0000FF"/>
                </a:solidFill>
                <a:latin typeface="URW Gothic"/>
                <a:cs typeface="URW Gothic"/>
              </a:rPr>
              <a:t>HANK </a:t>
            </a:r>
            <a:r>
              <a:rPr sz="1850" spc="-10" dirty="0">
                <a:latin typeface="URW Gothic"/>
                <a:cs typeface="URW Gothic"/>
              </a:rPr>
              <a:t>model</a:t>
            </a:r>
            <a:r>
              <a:rPr sz="1850" spc="-5" dirty="0">
                <a:latin typeface="URW Gothic"/>
                <a:cs typeface="URW Gothic"/>
              </a:rPr>
              <a:t> </a:t>
            </a:r>
            <a:r>
              <a:rPr sz="1850" spc="-20" dirty="0">
                <a:latin typeface="URW Gothic"/>
                <a:cs typeface="URW Gothic"/>
              </a:rPr>
              <a:t>may</a:t>
            </a:r>
            <a:endParaRPr sz="1850">
              <a:latin typeface="URW Gothic"/>
              <a:cs typeface="URW Gothic"/>
            </a:endParaRPr>
          </a:p>
          <a:p>
            <a:pPr marL="746125" marR="237490" lvl="1" indent="-245745">
              <a:lnSpc>
                <a:spcPts val="1839"/>
              </a:lnSpc>
              <a:spcBef>
                <a:spcPts val="1120"/>
              </a:spcBef>
              <a:buClr>
                <a:srgbClr val="FFFFFF"/>
              </a:buClr>
              <a:buSzPct val="75000"/>
              <a:buFont typeface="Bookman Uralic"/>
              <a:buAutoNum type="arabicPlain"/>
              <a:tabLst>
                <a:tab pos="746125" algn="l"/>
                <a:tab pos="746760" algn="l"/>
              </a:tabLst>
            </a:pPr>
            <a:r>
              <a:rPr sz="1600" spc="10" dirty="0">
                <a:latin typeface="URW Gothic"/>
                <a:cs typeface="URW Gothic"/>
              </a:rPr>
              <a:t>resolve </a:t>
            </a:r>
            <a:r>
              <a:rPr sz="1600" spc="15" dirty="0">
                <a:latin typeface="URW Gothic"/>
                <a:cs typeface="URW Gothic"/>
              </a:rPr>
              <a:t>tension in generating high </a:t>
            </a:r>
            <a:r>
              <a:rPr sz="1600" spc="10" dirty="0">
                <a:latin typeface="URW Gothic"/>
                <a:cs typeface="URW Gothic"/>
              </a:rPr>
              <a:t>marginal </a:t>
            </a:r>
            <a:r>
              <a:rPr sz="1600" spc="15" dirty="0">
                <a:latin typeface="URW Gothic"/>
                <a:cs typeface="URW Gothic"/>
              </a:rPr>
              <a:t>propensity to </a:t>
            </a:r>
            <a:r>
              <a:rPr sz="1600" spc="20" dirty="0">
                <a:latin typeface="URW Gothic"/>
                <a:cs typeface="URW Gothic"/>
              </a:rPr>
              <a:t>consume  (MPC) and </a:t>
            </a:r>
            <a:r>
              <a:rPr sz="1600" spc="15" dirty="0">
                <a:latin typeface="URW Gothic"/>
                <a:cs typeface="URW Gothic"/>
              </a:rPr>
              <a:t>high</a:t>
            </a:r>
            <a:r>
              <a:rPr sz="1600" spc="-15" dirty="0">
                <a:latin typeface="URW Gothic"/>
                <a:cs typeface="URW Gothic"/>
              </a:rPr>
              <a:t> </a:t>
            </a:r>
            <a:r>
              <a:rPr sz="1600" spc="10" dirty="0">
                <a:latin typeface="URW Gothic"/>
                <a:cs typeface="URW Gothic"/>
              </a:rPr>
              <a:t>wealth</a:t>
            </a:r>
            <a:endParaRPr sz="1600">
              <a:latin typeface="URW Gothic"/>
              <a:cs typeface="URW Gothic"/>
            </a:endParaRPr>
          </a:p>
          <a:p>
            <a:pPr marL="746125" marR="765810" lvl="1" indent="-245745">
              <a:lnSpc>
                <a:spcPts val="1839"/>
              </a:lnSpc>
              <a:spcBef>
                <a:spcPts val="1125"/>
              </a:spcBef>
              <a:buClr>
                <a:srgbClr val="FFFFFF"/>
              </a:buClr>
              <a:buSzPct val="75000"/>
              <a:buFont typeface="Bookman Uralic"/>
              <a:buAutoNum type="arabicPlain"/>
              <a:tabLst>
                <a:tab pos="746125" algn="l"/>
                <a:tab pos="746760" algn="l"/>
              </a:tabLst>
            </a:pPr>
            <a:r>
              <a:rPr sz="1600" spc="15" dirty="0">
                <a:latin typeface="URW Gothic"/>
                <a:cs typeface="URW Gothic"/>
              </a:rPr>
              <a:t>produce impulse response functions (IRFs) with </a:t>
            </a:r>
            <a:r>
              <a:rPr sz="1600" spc="25" dirty="0">
                <a:latin typeface="URW Gothic"/>
                <a:cs typeface="URW Gothic"/>
              </a:rPr>
              <a:t>hump-shaped  </a:t>
            </a:r>
            <a:r>
              <a:rPr sz="1600" spc="20" dirty="0">
                <a:latin typeface="URW Gothic"/>
                <a:cs typeface="URW Gothic"/>
              </a:rPr>
              <a:t>consumption </a:t>
            </a:r>
            <a:r>
              <a:rPr sz="1600" spc="15" dirty="0">
                <a:latin typeface="URW Gothic"/>
                <a:cs typeface="URW Gothic"/>
              </a:rPr>
              <a:t>to match</a:t>
            </a:r>
            <a:r>
              <a:rPr sz="1600" spc="-10" dirty="0">
                <a:latin typeface="URW Gothic"/>
                <a:cs typeface="URW Gothic"/>
              </a:rPr>
              <a:t> </a:t>
            </a:r>
            <a:r>
              <a:rPr sz="1600" spc="20" dirty="0">
                <a:latin typeface="URW Gothic"/>
                <a:cs typeface="URW Gothic"/>
              </a:rPr>
              <a:t>data</a:t>
            </a:r>
            <a:endParaRPr sz="1600">
              <a:latin typeface="URW Gothic"/>
              <a:cs typeface="URW Gothic"/>
            </a:endParaRPr>
          </a:p>
          <a:p>
            <a:pPr marL="746125" marR="17780" lvl="1" indent="-245745">
              <a:lnSpc>
                <a:spcPts val="1839"/>
              </a:lnSpc>
              <a:spcBef>
                <a:spcPts val="1125"/>
              </a:spcBef>
              <a:buClr>
                <a:srgbClr val="FFFFFF"/>
              </a:buClr>
              <a:buSzPct val="75000"/>
              <a:buFont typeface="Bookman Uralic"/>
              <a:buAutoNum type="arabicPlain"/>
              <a:tabLst>
                <a:tab pos="746125" algn="l"/>
                <a:tab pos="746760" algn="l"/>
              </a:tabLst>
            </a:pPr>
            <a:r>
              <a:rPr sz="1600" spc="20" dirty="0">
                <a:latin typeface="URW Gothic"/>
                <a:cs typeface="URW Gothic"/>
              </a:rPr>
              <a:t>be comparable </a:t>
            </a:r>
            <a:r>
              <a:rPr sz="1600" spc="15" dirty="0">
                <a:latin typeface="URW Gothic"/>
                <a:cs typeface="URW Gothic"/>
              </a:rPr>
              <a:t>to </a:t>
            </a:r>
            <a:r>
              <a:rPr sz="1600" spc="10" dirty="0">
                <a:solidFill>
                  <a:srgbClr val="FF0000"/>
                </a:solidFill>
                <a:latin typeface="URW Gothic"/>
                <a:cs typeface="URW Gothic"/>
              </a:rPr>
              <a:t>two-asset </a:t>
            </a:r>
            <a:r>
              <a:rPr sz="1600" spc="25" dirty="0">
                <a:latin typeface="URW Gothic"/>
                <a:cs typeface="URW Gothic"/>
              </a:rPr>
              <a:t>HANK </a:t>
            </a:r>
            <a:r>
              <a:rPr sz="1600" spc="10" dirty="0">
                <a:solidFill>
                  <a:srgbClr val="FF0000"/>
                </a:solidFill>
                <a:latin typeface="URW Gothic"/>
                <a:cs typeface="URW Gothic"/>
              </a:rPr>
              <a:t>rational </a:t>
            </a:r>
            <a:r>
              <a:rPr sz="1600" spc="15" dirty="0">
                <a:solidFill>
                  <a:srgbClr val="FF0000"/>
                </a:solidFill>
                <a:latin typeface="URW Gothic"/>
                <a:cs typeface="URW Gothic"/>
              </a:rPr>
              <a:t>expectations </a:t>
            </a:r>
            <a:r>
              <a:rPr sz="1600" spc="20" dirty="0">
                <a:latin typeface="URW Gothic"/>
                <a:cs typeface="URW Gothic"/>
              </a:rPr>
              <a:t>households  dynamics</a:t>
            </a:r>
            <a:endParaRPr sz="1600">
              <a:latin typeface="URW Gothic"/>
              <a:cs typeface="URW Gothic"/>
            </a:endParaRPr>
          </a:p>
          <a:p>
            <a:pPr lvl="1">
              <a:lnSpc>
                <a:spcPct val="100000"/>
              </a:lnSpc>
              <a:spcBef>
                <a:spcPts val="5"/>
              </a:spcBef>
              <a:buClr>
                <a:srgbClr val="FFFFFF"/>
              </a:buClr>
              <a:buFont typeface="Bookman Uralic"/>
              <a:buAutoNum type="arabicPlain"/>
            </a:pPr>
            <a:endParaRPr sz="2500">
              <a:latin typeface="URW Gothic"/>
              <a:cs typeface="URW Gothic"/>
            </a:endParaRPr>
          </a:p>
          <a:p>
            <a:pPr marL="265430" indent="-240665">
              <a:lnSpc>
                <a:spcPct val="100000"/>
              </a:lnSpc>
              <a:buClr>
                <a:srgbClr val="3333B3"/>
              </a:buClr>
              <a:buFont typeface="Verdana"/>
              <a:buChar char="•"/>
              <a:tabLst>
                <a:tab pos="266065" algn="l"/>
              </a:tabLst>
            </a:pPr>
            <a:r>
              <a:rPr sz="1850" spc="-10" dirty="0">
                <a:latin typeface="URW Gothic"/>
                <a:cs typeface="URW Gothic"/>
              </a:rPr>
              <a:t>What </a:t>
            </a:r>
            <a:r>
              <a:rPr sz="1850" spc="-5" dirty="0">
                <a:latin typeface="URW Gothic"/>
                <a:cs typeface="URW Gothic"/>
              </a:rPr>
              <a:t>is </a:t>
            </a:r>
            <a:r>
              <a:rPr sz="1850" spc="-15" dirty="0">
                <a:latin typeface="URW Gothic"/>
                <a:cs typeface="URW Gothic"/>
              </a:rPr>
              <a:t>new:</a:t>
            </a:r>
            <a:endParaRPr sz="1850">
              <a:latin typeface="URW Gothic"/>
              <a:cs typeface="URW Gothic"/>
            </a:endParaRPr>
          </a:p>
          <a:p>
            <a:pPr marL="746125" marR="100330" indent="-245745">
              <a:lnSpc>
                <a:spcPts val="1839"/>
              </a:lnSpc>
              <a:spcBef>
                <a:spcPts val="1120"/>
              </a:spcBef>
              <a:buClr>
                <a:srgbClr val="FFFFFF"/>
              </a:buClr>
              <a:buSzPct val="75000"/>
              <a:buFont typeface="Bookman Uralic"/>
              <a:buAutoNum type="arabicPlain"/>
              <a:tabLst>
                <a:tab pos="746125" algn="l"/>
                <a:tab pos="746760" algn="l"/>
              </a:tabLst>
            </a:pPr>
            <a:r>
              <a:rPr sz="1600" spc="20" dirty="0">
                <a:latin typeface="URW Gothic"/>
                <a:cs typeface="URW Gothic"/>
              </a:rPr>
              <a:t>Not anchored </a:t>
            </a:r>
            <a:r>
              <a:rPr sz="1600" spc="15" dirty="0">
                <a:latin typeface="URW Gothic"/>
                <a:cs typeface="URW Gothic"/>
              </a:rPr>
              <a:t>expectations system: </a:t>
            </a:r>
            <a:r>
              <a:rPr sz="1600" spc="25" dirty="0">
                <a:latin typeface="URW Gothic"/>
                <a:cs typeface="URW Gothic"/>
              </a:rPr>
              <a:t>abandon </a:t>
            </a:r>
            <a:r>
              <a:rPr sz="1600" spc="10" dirty="0">
                <a:latin typeface="URW Gothic"/>
                <a:cs typeface="URW Gothic"/>
              </a:rPr>
              <a:t>rational </a:t>
            </a:r>
            <a:r>
              <a:rPr sz="1600" spc="15" dirty="0">
                <a:latin typeface="URW Gothic"/>
                <a:cs typeface="URW Gothic"/>
              </a:rPr>
              <a:t>expectations  (RE) </a:t>
            </a:r>
            <a:r>
              <a:rPr sz="1600" spc="-10" dirty="0">
                <a:latin typeface="URW Gothic"/>
                <a:cs typeface="URW Gothic"/>
              </a:rPr>
              <a:t>for </a:t>
            </a:r>
            <a:r>
              <a:rPr sz="1600" spc="20" dirty="0">
                <a:latin typeface="URW Gothic"/>
                <a:cs typeface="URW Gothic"/>
              </a:rPr>
              <a:t>adaptive learning </a:t>
            </a:r>
            <a:r>
              <a:rPr sz="1600" spc="15" dirty="0">
                <a:latin typeface="URW Gothic"/>
                <a:cs typeface="URW Gothic"/>
              </a:rPr>
              <a:t>(AL) </a:t>
            </a:r>
            <a:r>
              <a:rPr sz="1600" spc="20" dirty="0">
                <a:latin typeface="URW Gothic"/>
                <a:cs typeface="URW Gothic"/>
              </a:rPr>
              <a:t>dynamics </a:t>
            </a:r>
            <a:r>
              <a:rPr sz="1600" spc="15" dirty="0">
                <a:latin typeface="URW Gothic"/>
                <a:cs typeface="URW Gothic"/>
              </a:rPr>
              <a:t>in heterogeneous </a:t>
            </a:r>
            <a:r>
              <a:rPr sz="1600" spc="20" dirty="0">
                <a:latin typeface="URW Gothic"/>
                <a:cs typeface="URW Gothic"/>
              </a:rPr>
              <a:t>agent  (HA) </a:t>
            </a:r>
            <a:r>
              <a:rPr sz="1600" spc="15" dirty="0">
                <a:latin typeface="URW Gothic"/>
                <a:cs typeface="URW Gothic"/>
              </a:rPr>
              <a:t>continuous-time (CT) </a:t>
            </a:r>
            <a:r>
              <a:rPr sz="1600" spc="20" dirty="0">
                <a:latin typeface="URW Gothic"/>
                <a:cs typeface="URW Gothic"/>
              </a:rPr>
              <a:t>models, namely </a:t>
            </a:r>
            <a:r>
              <a:rPr sz="1600" spc="-20" dirty="0">
                <a:latin typeface="URW Gothic"/>
                <a:cs typeface="URW Gothic"/>
              </a:rPr>
              <a:t>HACT, </a:t>
            </a:r>
            <a:r>
              <a:rPr sz="1600" spc="20" dirty="0">
                <a:latin typeface="URW Gothic"/>
                <a:cs typeface="URW Gothic"/>
              </a:rPr>
              <a:t>and </a:t>
            </a:r>
            <a:r>
              <a:rPr sz="1600" spc="25" dirty="0">
                <a:latin typeface="URW Gothic"/>
                <a:cs typeface="URW Gothic"/>
              </a:rPr>
              <a:t>HANK</a:t>
            </a:r>
            <a:r>
              <a:rPr sz="1600" spc="35" dirty="0">
                <a:latin typeface="URW Gothic"/>
                <a:cs typeface="URW Gothic"/>
              </a:rPr>
              <a:t> </a:t>
            </a:r>
            <a:r>
              <a:rPr sz="1600" spc="20" dirty="0">
                <a:latin typeface="URW Gothic"/>
                <a:cs typeface="URW Gothic"/>
              </a:rPr>
              <a:t>model</a:t>
            </a:r>
            <a:endParaRPr sz="1600">
              <a:latin typeface="URW Gothic"/>
              <a:cs typeface="URW Gothic"/>
            </a:endParaRPr>
          </a:p>
          <a:p>
            <a:pPr marL="746125" indent="-245745">
              <a:lnSpc>
                <a:spcPct val="100000"/>
              </a:lnSpc>
              <a:spcBef>
                <a:spcPts val="1000"/>
              </a:spcBef>
              <a:buClr>
                <a:srgbClr val="FFFFFF"/>
              </a:buClr>
              <a:buSzPct val="75000"/>
              <a:buFont typeface="Bookman Uralic"/>
              <a:buAutoNum type="arabicPlain"/>
              <a:tabLst>
                <a:tab pos="746125" algn="l"/>
                <a:tab pos="746760" algn="l"/>
              </a:tabLst>
            </a:pPr>
            <a:r>
              <a:rPr sz="1600" spc="20" dirty="0">
                <a:latin typeface="URW Gothic"/>
                <a:cs typeface="URW Gothic"/>
              </a:rPr>
              <a:t>Computationally </a:t>
            </a:r>
            <a:r>
              <a:rPr sz="1600" spc="15" dirty="0">
                <a:latin typeface="URW Gothic"/>
                <a:cs typeface="URW Gothic"/>
              </a:rPr>
              <a:t>not</a:t>
            </a:r>
            <a:r>
              <a:rPr sz="1600" spc="-5" dirty="0">
                <a:latin typeface="URW Gothic"/>
                <a:cs typeface="URW Gothic"/>
              </a:rPr>
              <a:t> </a:t>
            </a:r>
            <a:r>
              <a:rPr sz="1600" spc="10" dirty="0">
                <a:latin typeface="URW Gothic"/>
                <a:cs typeface="URW Gothic"/>
              </a:rPr>
              <a:t>intensive</a:t>
            </a:r>
            <a:endParaRPr sz="1600">
              <a:latin typeface="URW Gothic"/>
              <a:cs typeface="URW Gothic"/>
            </a:endParaRPr>
          </a:p>
          <a:p>
            <a:pPr marL="746125" marR="614045" indent="-245745">
              <a:lnSpc>
                <a:spcPts val="1839"/>
              </a:lnSpc>
              <a:spcBef>
                <a:spcPts val="1170"/>
              </a:spcBef>
              <a:buClr>
                <a:srgbClr val="FFFFFF"/>
              </a:buClr>
              <a:buSzPct val="75000"/>
              <a:buFont typeface="Bookman Uralic"/>
              <a:buAutoNum type="arabicPlain"/>
              <a:tabLst>
                <a:tab pos="746125" algn="l"/>
                <a:tab pos="746760" algn="l"/>
              </a:tabLst>
            </a:pPr>
            <a:r>
              <a:rPr sz="1600" spc="15" dirty="0">
                <a:latin typeface="URW Gothic"/>
                <a:cs typeface="URW Gothic"/>
              </a:rPr>
              <a:t>First-time advantage: </a:t>
            </a:r>
            <a:r>
              <a:rPr sz="1600" spc="10" dirty="0">
                <a:latin typeface="URW Gothic"/>
                <a:cs typeface="URW Gothic"/>
              </a:rPr>
              <a:t>it </a:t>
            </a:r>
            <a:r>
              <a:rPr sz="1600" spc="15" dirty="0">
                <a:latin typeface="URW Gothic"/>
                <a:cs typeface="URW Gothic"/>
              </a:rPr>
              <a:t>may </a:t>
            </a:r>
            <a:r>
              <a:rPr sz="1600" spc="20" dirty="0">
                <a:latin typeface="URW Gothic"/>
                <a:cs typeface="URW Gothic"/>
              </a:rPr>
              <a:t>open </a:t>
            </a:r>
            <a:r>
              <a:rPr sz="1600" spc="15" dirty="0">
                <a:latin typeface="URW Gothic"/>
                <a:cs typeface="URW Gothic"/>
              </a:rPr>
              <a:t>the </a:t>
            </a:r>
            <a:r>
              <a:rPr sz="1600" spc="5" dirty="0">
                <a:latin typeface="URW Gothic"/>
                <a:cs typeface="URW Gothic"/>
              </a:rPr>
              <a:t>way </a:t>
            </a:r>
            <a:r>
              <a:rPr sz="1600" spc="15" dirty="0">
                <a:latin typeface="URW Gothic"/>
                <a:cs typeface="URW Gothic"/>
              </a:rPr>
              <a:t>to other theoretical  extensions together with various </a:t>
            </a:r>
            <a:r>
              <a:rPr sz="1600" spc="20" dirty="0">
                <a:latin typeface="URW Gothic"/>
                <a:cs typeface="URW Gothic"/>
              </a:rPr>
              <a:t>empirical</a:t>
            </a:r>
            <a:r>
              <a:rPr sz="1600" spc="-10" dirty="0">
                <a:latin typeface="URW Gothic"/>
                <a:cs typeface="URW Gothic"/>
              </a:rPr>
              <a:t> </a:t>
            </a:r>
            <a:r>
              <a:rPr sz="1600" spc="20" dirty="0">
                <a:latin typeface="URW Gothic"/>
                <a:cs typeface="URW Gothic"/>
              </a:rPr>
              <a:t>applications</a:t>
            </a:r>
            <a:endParaRPr sz="1600">
              <a:latin typeface="URW Gothic"/>
              <a:cs typeface="URW Gothic"/>
            </a:endParaRPr>
          </a:p>
        </p:txBody>
      </p:sp>
      <p:sp>
        <p:nvSpPr>
          <p:cNvPr id="37" name="object 3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50"/>
              </a:spcBef>
            </a:pPr>
            <a:fld id="{81D60167-4931-47E6-BA6A-407CBD079E47}" type="slidenum">
              <a:rPr spc="10" dirty="0"/>
              <a:t>3</a:t>
            </a:fld>
            <a:r>
              <a:rPr spc="-165" dirty="0"/>
              <a:t> </a:t>
            </a:r>
            <a:r>
              <a:rPr spc="10" dirty="0"/>
              <a:t>/</a:t>
            </a:r>
            <a:r>
              <a:rPr spc="-160" dirty="0"/>
              <a:t> </a:t>
            </a:r>
            <a:r>
              <a:rPr spc="10" dirty="0"/>
              <a:t>27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613829" y="228596"/>
            <a:ext cx="9465945" cy="626110"/>
            <a:chOff x="613829" y="228596"/>
            <a:chExt cx="9465945" cy="626110"/>
          </a:xfrm>
        </p:grpSpPr>
        <p:sp>
          <p:nvSpPr>
            <p:cNvPr id="3" name="object 3"/>
            <p:cNvSpPr/>
            <p:nvPr/>
          </p:nvSpPr>
          <p:spPr>
            <a:xfrm>
              <a:off x="613829" y="228596"/>
              <a:ext cx="9465742" cy="62591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56470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960014" y="456583"/>
              <a:ext cx="84351" cy="84351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822983" y="230389"/>
            <a:ext cx="77025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5" dirty="0">
                <a:solidFill>
                  <a:srgbClr val="FFFFFF"/>
                </a:solidFill>
                <a:latin typeface="Bookman Uralic"/>
                <a:cs typeface="Bookman Uralic"/>
              </a:rPr>
              <a:t>Introduction</a:t>
            </a:r>
            <a:endParaRPr sz="1000">
              <a:latin typeface="Bookman Uralic"/>
              <a:cs typeface="Bookman Uralic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613829" y="456583"/>
            <a:ext cx="9465945" cy="800100"/>
            <a:chOff x="613829" y="456583"/>
            <a:chExt cx="9465945" cy="800100"/>
          </a:xfrm>
        </p:grpSpPr>
        <p:sp>
          <p:nvSpPr>
            <p:cNvPr id="8" name="object 8"/>
            <p:cNvSpPr/>
            <p:nvPr/>
          </p:nvSpPr>
          <p:spPr>
            <a:xfrm>
              <a:off x="2545342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093219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196761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5767802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5871345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5974863" y="456583"/>
              <a:ext cx="84351" cy="8435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6078406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7439796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7543338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7646856" y="456583"/>
              <a:ext cx="84351" cy="84351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7750399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9127372" y="456583"/>
              <a:ext cx="84351" cy="84351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9230914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613829" y="790336"/>
              <a:ext cx="9465742" cy="128380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613829" y="886604"/>
              <a:ext cx="9465945" cy="370205"/>
            </a:xfrm>
            <a:custGeom>
              <a:avLst/>
              <a:gdLst/>
              <a:ahLst/>
              <a:cxnLst/>
              <a:rect l="l" t="t" r="r" b="b"/>
              <a:pathLst>
                <a:path w="9465945" h="370205">
                  <a:moveTo>
                    <a:pt x="9465741" y="0"/>
                  </a:moveTo>
                  <a:lnTo>
                    <a:pt x="0" y="0"/>
                  </a:lnTo>
                  <a:lnTo>
                    <a:pt x="0" y="369984"/>
                  </a:lnTo>
                  <a:lnTo>
                    <a:pt x="9465741" y="369984"/>
                  </a:lnTo>
                  <a:lnTo>
                    <a:pt x="9465741" y="0"/>
                  </a:lnTo>
                  <a:close/>
                </a:path>
              </a:pathLst>
            </a:custGeom>
            <a:solidFill>
              <a:srgbClr val="3333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/>
          <p:nvPr/>
        </p:nvSpPr>
        <p:spPr>
          <a:xfrm>
            <a:off x="2511855" y="230389"/>
            <a:ext cx="62928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5" dirty="0">
                <a:solidFill>
                  <a:srgbClr val="FFFFFF"/>
                </a:solidFill>
                <a:latin typeface="Bookman Uralic"/>
                <a:cs typeface="Bookman Uralic"/>
              </a:rPr>
              <a:t>Literature</a:t>
            </a:r>
            <a:endParaRPr sz="1000">
              <a:latin typeface="Bookman Uralic"/>
              <a:cs typeface="Bookman Uralic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4059721" y="230389"/>
            <a:ext cx="75628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AL in</a:t>
            </a:r>
            <a:r>
              <a:rPr sz="1000" i="1" spc="-75" dirty="0">
                <a:solidFill>
                  <a:srgbClr val="FFFFFF"/>
                </a:solidFill>
                <a:latin typeface="Bookman Uralic"/>
                <a:cs typeface="Bookman Uralic"/>
              </a:rPr>
              <a:t> </a:t>
            </a:r>
            <a:r>
              <a:rPr sz="1000" i="1" spc="15" dirty="0">
                <a:solidFill>
                  <a:srgbClr val="FFFFFF"/>
                </a:solidFill>
                <a:latin typeface="Bookman Uralic"/>
                <a:cs typeface="Bookman Uralic"/>
              </a:rPr>
              <a:t>RANK</a:t>
            </a:r>
            <a:endParaRPr sz="1000">
              <a:latin typeface="Bookman Uralic"/>
              <a:cs typeface="Bookman Uralic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5734298" y="230389"/>
            <a:ext cx="75374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AL in</a:t>
            </a:r>
            <a:r>
              <a:rPr sz="1000" i="1" spc="-75" dirty="0">
                <a:solidFill>
                  <a:srgbClr val="FFFFFF"/>
                </a:solidFill>
                <a:latin typeface="Bookman Uralic"/>
                <a:cs typeface="Bookman Uralic"/>
              </a:rPr>
              <a:t> </a:t>
            </a:r>
            <a:r>
              <a:rPr sz="1000" i="1" spc="15" dirty="0">
                <a:solidFill>
                  <a:srgbClr val="FFFFFF"/>
                </a:solidFill>
                <a:latin typeface="Bookman Uralic"/>
                <a:cs typeface="Bookman Uralic"/>
              </a:rPr>
              <a:t>HACT</a:t>
            </a:r>
            <a:endParaRPr sz="1000">
              <a:latin typeface="Bookman Uralic"/>
              <a:cs typeface="Bookman Uralic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7406291" y="230389"/>
            <a:ext cx="76898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AL in</a:t>
            </a:r>
            <a:r>
              <a:rPr sz="1000" i="1" spc="-70" dirty="0">
                <a:solidFill>
                  <a:srgbClr val="FFFFFF"/>
                </a:solidFill>
                <a:latin typeface="Bookman Uralic"/>
                <a:cs typeface="Bookman Uralic"/>
              </a:rPr>
              <a:t> </a:t>
            </a:r>
            <a:r>
              <a:rPr sz="1000" i="1" spc="15" dirty="0">
                <a:solidFill>
                  <a:srgbClr val="FFFFFF"/>
                </a:solidFill>
                <a:latin typeface="Bookman Uralic"/>
                <a:cs typeface="Bookman Uralic"/>
              </a:rPr>
              <a:t>HANK</a:t>
            </a:r>
            <a:endParaRPr sz="1000">
              <a:latin typeface="Bookman Uralic"/>
              <a:cs typeface="Bookman Uralic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9093859" y="230389"/>
            <a:ext cx="77660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Conclusions</a:t>
            </a:r>
            <a:endParaRPr sz="1000">
              <a:latin typeface="Bookman Uralic"/>
              <a:cs typeface="Bookman Uralic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613829" y="825832"/>
            <a:ext cx="9465945" cy="36703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21615">
              <a:lnSpc>
                <a:spcPct val="100000"/>
              </a:lnSpc>
              <a:spcBef>
                <a:spcPts val="90"/>
              </a:spcBef>
            </a:pPr>
            <a:r>
              <a:rPr sz="2250" i="1" spc="-5" dirty="0">
                <a:solidFill>
                  <a:srgbClr val="FFFFFF"/>
                </a:solidFill>
                <a:latin typeface="Bookman Uralic"/>
                <a:cs typeface="Bookman Uralic"/>
              </a:rPr>
              <a:t>Contribution</a:t>
            </a:r>
            <a:endParaRPr sz="2250">
              <a:latin typeface="Bookman Uralic"/>
              <a:cs typeface="Bookman Uralic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613829" y="1224465"/>
            <a:ext cx="9465742" cy="64203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 txBox="1"/>
          <p:nvPr/>
        </p:nvSpPr>
        <p:spPr>
          <a:xfrm>
            <a:off x="1581054" y="2299574"/>
            <a:ext cx="7370445" cy="3067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52729" indent="-240665">
              <a:lnSpc>
                <a:spcPct val="100000"/>
              </a:lnSpc>
              <a:spcBef>
                <a:spcPts val="90"/>
              </a:spcBef>
              <a:buClr>
                <a:srgbClr val="3333B3"/>
              </a:buClr>
              <a:buFont typeface="Verdana"/>
              <a:buChar char="•"/>
              <a:tabLst>
                <a:tab pos="253365" algn="l"/>
              </a:tabLst>
            </a:pPr>
            <a:r>
              <a:rPr sz="1850" spc="-20" dirty="0">
                <a:latin typeface="URW Gothic"/>
                <a:cs typeface="URW Gothic"/>
              </a:rPr>
              <a:t>MATLAB </a:t>
            </a:r>
            <a:r>
              <a:rPr sz="1850" spc="-10" dirty="0">
                <a:latin typeface="URW Gothic"/>
                <a:cs typeface="URW Gothic"/>
              </a:rPr>
              <a:t>routine </a:t>
            </a:r>
            <a:r>
              <a:rPr sz="1850" spc="-5" dirty="0">
                <a:latin typeface="URW Gothic"/>
                <a:cs typeface="URW Gothic"/>
              </a:rPr>
              <a:t>under AL to </a:t>
            </a:r>
            <a:r>
              <a:rPr sz="1850" spc="-15" dirty="0">
                <a:latin typeface="URW Gothic"/>
                <a:cs typeface="URW Gothic"/>
              </a:rPr>
              <a:t>solve </a:t>
            </a:r>
            <a:r>
              <a:rPr sz="1850" spc="-25" dirty="0">
                <a:latin typeface="URW Gothic"/>
                <a:cs typeface="URW Gothic"/>
              </a:rPr>
              <a:t>HACT </a:t>
            </a:r>
            <a:r>
              <a:rPr sz="1850" spc="-10" dirty="0">
                <a:latin typeface="URW Gothic"/>
                <a:cs typeface="URW Gothic"/>
              </a:rPr>
              <a:t>model </a:t>
            </a:r>
            <a:r>
              <a:rPr sz="1850" spc="-5" dirty="0">
                <a:latin typeface="URW Gothic"/>
                <a:cs typeface="URW Gothic"/>
              </a:rPr>
              <a:t>- Huggett</a:t>
            </a:r>
            <a:r>
              <a:rPr sz="1850" spc="15" dirty="0">
                <a:latin typeface="URW Gothic"/>
                <a:cs typeface="URW Gothic"/>
              </a:rPr>
              <a:t> </a:t>
            </a:r>
            <a:r>
              <a:rPr sz="1850" spc="-5" dirty="0">
                <a:latin typeface="URW Gothic"/>
                <a:cs typeface="URW Gothic"/>
              </a:rPr>
              <a:t>[1993]</a:t>
            </a:r>
            <a:endParaRPr sz="1850">
              <a:latin typeface="URW Gothic"/>
              <a:cs typeface="URW Gothic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1555654" y="2726455"/>
            <a:ext cx="7721600" cy="3067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78130" indent="-240665">
              <a:lnSpc>
                <a:spcPct val="100000"/>
              </a:lnSpc>
              <a:spcBef>
                <a:spcPts val="90"/>
              </a:spcBef>
              <a:buClr>
                <a:srgbClr val="3333B3"/>
              </a:buClr>
              <a:buFont typeface="Verdana"/>
              <a:buChar char="•"/>
              <a:tabLst>
                <a:tab pos="278765" algn="l"/>
              </a:tabLst>
            </a:pPr>
            <a:r>
              <a:rPr sz="1850" spc="-5" dirty="0">
                <a:latin typeface="URW Gothic"/>
                <a:cs typeface="URW Gothic"/>
              </a:rPr>
              <a:t>Inclusion of </a:t>
            </a:r>
            <a:r>
              <a:rPr sz="1850" dirty="0">
                <a:latin typeface="URW Gothic"/>
                <a:cs typeface="URW Gothic"/>
              </a:rPr>
              <a:t>learning </a:t>
            </a:r>
            <a:r>
              <a:rPr sz="1850" spc="-5" dirty="0">
                <a:latin typeface="URW Gothic"/>
                <a:cs typeface="URW Gothic"/>
              </a:rPr>
              <a:t>dynamics (bounded </a:t>
            </a:r>
            <a:r>
              <a:rPr sz="1850" dirty="0">
                <a:latin typeface="URW Gothic"/>
                <a:cs typeface="URW Gothic"/>
              </a:rPr>
              <a:t>rationality</a:t>
            </a:r>
            <a:r>
              <a:rPr sz="1800" baseline="37037" dirty="0">
                <a:latin typeface="URW Gothic"/>
                <a:cs typeface="URW Gothic"/>
              </a:rPr>
              <a:t>1</a:t>
            </a:r>
            <a:r>
              <a:rPr sz="1850" dirty="0">
                <a:latin typeface="URW Gothic"/>
                <a:cs typeface="URW Gothic"/>
              </a:rPr>
              <a:t>) </a:t>
            </a:r>
            <a:r>
              <a:rPr sz="1850" spc="-5" dirty="0">
                <a:latin typeface="URW Gothic"/>
                <a:cs typeface="URW Gothic"/>
              </a:rPr>
              <a:t>in</a:t>
            </a:r>
            <a:r>
              <a:rPr sz="1850" spc="-55" dirty="0">
                <a:latin typeface="URW Gothic"/>
                <a:cs typeface="URW Gothic"/>
              </a:rPr>
              <a:t> </a:t>
            </a:r>
            <a:r>
              <a:rPr sz="1850" spc="-5" dirty="0">
                <a:latin typeface="URW Gothic"/>
                <a:cs typeface="URW Gothic"/>
              </a:rPr>
              <a:t>one-asset</a:t>
            </a:r>
            <a:endParaRPr sz="1850">
              <a:latin typeface="URW Gothic"/>
              <a:cs typeface="URW Gothic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1555654" y="2864845"/>
            <a:ext cx="7633334" cy="879475"/>
          </a:xfrm>
          <a:prstGeom prst="rect">
            <a:avLst/>
          </a:prstGeom>
        </p:spPr>
        <p:txBody>
          <a:bodyPr vert="horz" wrap="square" lIns="0" tIns="157480" rIns="0" bIns="0" rtlCol="0">
            <a:spAutoFit/>
          </a:bodyPr>
          <a:lstStyle/>
          <a:p>
            <a:pPr marL="278130">
              <a:lnSpc>
                <a:spcPct val="100000"/>
              </a:lnSpc>
              <a:spcBef>
                <a:spcPts val="1240"/>
              </a:spcBef>
            </a:pPr>
            <a:r>
              <a:rPr sz="1850" spc="-10" dirty="0">
                <a:latin typeface="URW Gothic"/>
                <a:cs typeface="URW Gothic"/>
              </a:rPr>
              <a:t>HANK model </a:t>
            </a:r>
            <a:r>
              <a:rPr sz="1850" spc="-5" dirty="0">
                <a:latin typeface="URW Gothic"/>
                <a:cs typeface="URW Gothic"/>
              </a:rPr>
              <a:t>with </a:t>
            </a:r>
            <a:r>
              <a:rPr sz="1850" spc="-10" dirty="0">
                <a:latin typeface="URW Gothic"/>
                <a:cs typeface="URW Gothic"/>
              </a:rPr>
              <a:t>no </a:t>
            </a:r>
            <a:r>
              <a:rPr sz="1850" dirty="0">
                <a:latin typeface="URW Gothic"/>
                <a:cs typeface="URW Gothic"/>
              </a:rPr>
              <a:t>capital </a:t>
            </a:r>
            <a:r>
              <a:rPr sz="1850" spc="-5" dirty="0">
                <a:latin typeface="URW Gothic"/>
                <a:cs typeface="URW Gothic"/>
              </a:rPr>
              <a:t>- </a:t>
            </a:r>
            <a:r>
              <a:rPr sz="1850" spc="-10" dirty="0">
                <a:solidFill>
                  <a:srgbClr val="0000FF"/>
                </a:solidFill>
                <a:latin typeface="URW Gothic"/>
                <a:cs typeface="URW Gothic"/>
              </a:rPr>
              <a:t>Bounded </a:t>
            </a:r>
            <a:r>
              <a:rPr sz="1850" spc="-5" dirty="0">
                <a:solidFill>
                  <a:srgbClr val="0000FF"/>
                </a:solidFill>
                <a:latin typeface="URW Gothic"/>
                <a:cs typeface="URW Gothic"/>
              </a:rPr>
              <a:t>Rational </a:t>
            </a:r>
            <a:r>
              <a:rPr sz="1850" spc="-10" dirty="0">
                <a:solidFill>
                  <a:srgbClr val="0000FF"/>
                </a:solidFill>
                <a:latin typeface="URW Gothic"/>
                <a:cs typeface="URW Gothic"/>
              </a:rPr>
              <a:t>HANK</a:t>
            </a:r>
            <a:r>
              <a:rPr sz="1850" spc="30" dirty="0">
                <a:solidFill>
                  <a:srgbClr val="0000FF"/>
                </a:solidFill>
                <a:latin typeface="URW Gothic"/>
                <a:cs typeface="URW Gothic"/>
              </a:rPr>
              <a:t> </a:t>
            </a:r>
            <a:r>
              <a:rPr sz="1850" spc="-5" dirty="0">
                <a:solidFill>
                  <a:srgbClr val="0000FF"/>
                </a:solidFill>
                <a:latin typeface="URW Gothic"/>
                <a:cs typeface="URW Gothic"/>
              </a:rPr>
              <a:t>(BRHANK)</a:t>
            </a:r>
            <a:endParaRPr sz="1850">
              <a:latin typeface="URW Gothic"/>
              <a:cs typeface="URW Gothic"/>
            </a:endParaRPr>
          </a:p>
          <a:p>
            <a:pPr marL="278130" indent="-240665">
              <a:lnSpc>
                <a:spcPct val="100000"/>
              </a:lnSpc>
              <a:spcBef>
                <a:spcPts val="1145"/>
              </a:spcBef>
              <a:buClr>
                <a:srgbClr val="3333B3"/>
              </a:buClr>
              <a:buFont typeface="Verdana"/>
              <a:buChar char="•"/>
              <a:tabLst>
                <a:tab pos="278765" algn="l"/>
              </a:tabLst>
            </a:pPr>
            <a:r>
              <a:rPr sz="1850" spc="-5" dirty="0">
                <a:latin typeface="URW Gothic"/>
                <a:cs typeface="URW Gothic"/>
              </a:rPr>
              <a:t>Results under AL </a:t>
            </a:r>
            <a:r>
              <a:rPr sz="1850" spc="-10" dirty="0">
                <a:latin typeface="URW Gothic"/>
                <a:cs typeface="URW Gothic"/>
              </a:rPr>
              <a:t>and </a:t>
            </a:r>
            <a:r>
              <a:rPr sz="1850" spc="-5" dirty="0">
                <a:latin typeface="URW Gothic"/>
                <a:cs typeface="URW Gothic"/>
              </a:rPr>
              <a:t>RE</a:t>
            </a:r>
            <a:endParaRPr sz="1850">
              <a:latin typeface="URW Gothic"/>
              <a:cs typeface="URW Gothic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1353324" y="5147259"/>
            <a:ext cx="3757295" cy="0"/>
          </a:xfrm>
          <a:custGeom>
            <a:avLst/>
            <a:gdLst/>
            <a:ahLst/>
            <a:cxnLst/>
            <a:rect l="l" t="t" r="r" b="b"/>
            <a:pathLst>
              <a:path w="3757295">
                <a:moveTo>
                  <a:pt x="0" y="0"/>
                </a:moveTo>
                <a:lnTo>
                  <a:pt x="3756702" y="0"/>
                </a:lnTo>
              </a:path>
            </a:pathLst>
          </a:custGeom>
          <a:ln w="1038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 txBox="1"/>
          <p:nvPr/>
        </p:nvSpPr>
        <p:spPr>
          <a:xfrm>
            <a:off x="1315225" y="5200860"/>
            <a:ext cx="8056245" cy="1907539"/>
          </a:xfrm>
          <a:prstGeom prst="rect">
            <a:avLst/>
          </a:prstGeom>
        </p:spPr>
        <p:txBody>
          <a:bodyPr vert="horz" wrap="square" lIns="0" tIns="27940" rIns="0" bIns="0" rtlCol="0">
            <a:spAutoFit/>
          </a:bodyPr>
          <a:lstStyle/>
          <a:p>
            <a:pPr marL="38100" marR="30480" indent="241935">
              <a:lnSpc>
                <a:spcPts val="1639"/>
              </a:lnSpc>
              <a:spcBef>
                <a:spcPts val="220"/>
              </a:spcBef>
            </a:pPr>
            <a:r>
              <a:rPr sz="1500" spc="15" baseline="33333" dirty="0">
                <a:latin typeface="URW Gothic"/>
                <a:cs typeface="URW Gothic"/>
              </a:rPr>
              <a:t>1 </a:t>
            </a:r>
            <a:r>
              <a:rPr sz="1400" spc="10" dirty="0">
                <a:latin typeface="URW Gothic"/>
                <a:cs typeface="URW Gothic"/>
              </a:rPr>
              <a:t>Following </a:t>
            </a:r>
            <a:r>
              <a:rPr sz="1400" spc="5" dirty="0">
                <a:latin typeface="URW Gothic"/>
                <a:cs typeface="URW Gothic"/>
              </a:rPr>
              <a:t>Evans </a:t>
            </a:r>
            <a:r>
              <a:rPr sz="1400" spc="20" dirty="0">
                <a:latin typeface="URW Gothic"/>
                <a:cs typeface="URW Gothic"/>
              </a:rPr>
              <a:t>and McGough </a:t>
            </a:r>
            <a:r>
              <a:rPr sz="1400" spc="10" dirty="0">
                <a:latin typeface="URW Gothic"/>
                <a:cs typeface="URW Gothic"/>
              </a:rPr>
              <a:t>[2021], </a:t>
            </a:r>
            <a:r>
              <a:rPr sz="1400" spc="5" dirty="0">
                <a:latin typeface="URW Gothic"/>
                <a:cs typeface="URW Gothic"/>
              </a:rPr>
              <a:t>I </a:t>
            </a:r>
            <a:r>
              <a:rPr sz="1400" dirty="0">
                <a:latin typeface="URW Gothic"/>
                <a:cs typeface="URW Gothic"/>
              </a:rPr>
              <a:t>follow </a:t>
            </a:r>
            <a:r>
              <a:rPr sz="1400" spc="20" dirty="0">
                <a:latin typeface="URW Gothic"/>
                <a:cs typeface="URW Gothic"/>
              </a:rPr>
              <a:t>a </a:t>
            </a:r>
            <a:r>
              <a:rPr sz="1400" spc="15" dirty="0">
                <a:latin typeface="URW Gothic"/>
                <a:cs typeface="URW Gothic"/>
              </a:rPr>
              <a:t>simpler approach that </a:t>
            </a:r>
            <a:r>
              <a:rPr sz="1400" spc="5" dirty="0">
                <a:latin typeface="URW Gothic"/>
                <a:cs typeface="URW Gothic"/>
              </a:rPr>
              <a:t>is </a:t>
            </a:r>
            <a:r>
              <a:rPr sz="1400" spc="15" dirty="0">
                <a:latin typeface="URW Gothic"/>
                <a:cs typeface="URW Gothic"/>
              </a:rPr>
              <a:t>called  reduced-form learning </a:t>
            </a:r>
            <a:r>
              <a:rPr sz="1400" spc="10" dirty="0">
                <a:latin typeface="URW Gothic"/>
                <a:cs typeface="URW Gothic"/>
              </a:rPr>
              <a:t>(RFL). </a:t>
            </a:r>
            <a:r>
              <a:rPr sz="1400" spc="15" dirty="0">
                <a:latin typeface="URW Gothic"/>
                <a:cs typeface="URW Gothic"/>
              </a:rPr>
              <a:t>Under </a:t>
            </a:r>
            <a:r>
              <a:rPr sz="1400" spc="10" dirty="0">
                <a:latin typeface="URW Gothic"/>
                <a:cs typeface="URW Gothic"/>
              </a:rPr>
              <a:t>this </a:t>
            </a:r>
            <a:r>
              <a:rPr sz="1400" spc="15" dirty="0">
                <a:latin typeface="URW Gothic"/>
                <a:cs typeface="URW Gothic"/>
              </a:rPr>
              <a:t>implementation, the reduced-form system of  expectational </a:t>
            </a:r>
            <a:r>
              <a:rPr sz="1400" dirty="0">
                <a:latin typeface="URW Gothic"/>
                <a:cs typeface="URW Gothic"/>
              </a:rPr>
              <a:t>difference </a:t>
            </a:r>
            <a:r>
              <a:rPr sz="1400" spc="15" dirty="0">
                <a:latin typeface="URW Gothic"/>
                <a:cs typeface="URW Gothic"/>
              </a:rPr>
              <a:t>equations, derived under </a:t>
            </a:r>
            <a:r>
              <a:rPr sz="1400" spc="10" dirty="0">
                <a:latin typeface="URW Gothic"/>
                <a:cs typeface="URW Gothic"/>
              </a:rPr>
              <a:t>rational </a:t>
            </a:r>
            <a:r>
              <a:rPr sz="1400" spc="15" dirty="0">
                <a:latin typeface="URW Gothic"/>
                <a:cs typeface="URW Gothic"/>
              </a:rPr>
              <a:t>expectations, </a:t>
            </a:r>
            <a:r>
              <a:rPr sz="1400" spc="5" dirty="0">
                <a:latin typeface="URW Gothic"/>
                <a:cs typeface="URW Gothic"/>
              </a:rPr>
              <a:t>is </a:t>
            </a:r>
            <a:r>
              <a:rPr sz="1400" spc="10" dirty="0">
                <a:latin typeface="URW Gothic"/>
                <a:cs typeface="URW Gothic"/>
              </a:rPr>
              <a:t>taken </a:t>
            </a:r>
            <a:r>
              <a:rPr sz="1400" spc="15" dirty="0">
                <a:latin typeface="URW Gothic"/>
                <a:cs typeface="URW Gothic"/>
              </a:rPr>
              <a:t>as </a:t>
            </a:r>
            <a:r>
              <a:rPr sz="1400" spc="10" dirty="0">
                <a:latin typeface="URW Gothic"/>
                <a:cs typeface="URW Gothic"/>
              </a:rPr>
              <a:t>given.  </a:t>
            </a:r>
            <a:r>
              <a:rPr sz="1400" spc="15" dirty="0">
                <a:latin typeface="URW Gothic"/>
                <a:cs typeface="URW Gothic"/>
              </a:rPr>
              <a:t>Then, </a:t>
            </a:r>
            <a:r>
              <a:rPr sz="1400" spc="20" dirty="0">
                <a:latin typeface="URW Gothic"/>
                <a:cs typeface="URW Gothic"/>
              </a:rPr>
              <a:t>one </a:t>
            </a:r>
            <a:r>
              <a:rPr sz="1400" spc="15" dirty="0">
                <a:latin typeface="URW Gothic"/>
                <a:cs typeface="URW Gothic"/>
              </a:rPr>
              <a:t>simply replaces the conditional expectations operators </a:t>
            </a:r>
            <a:r>
              <a:rPr sz="1400" spc="10" dirty="0">
                <a:latin typeface="URW Gothic"/>
                <a:cs typeface="URW Gothic"/>
              </a:rPr>
              <a:t>in this </a:t>
            </a:r>
            <a:r>
              <a:rPr sz="1400" spc="15" dirty="0">
                <a:latin typeface="URW Gothic"/>
                <a:cs typeface="URW Gothic"/>
              </a:rPr>
              <a:t>reduced </a:t>
            </a:r>
            <a:r>
              <a:rPr sz="1400" spc="10" dirty="0">
                <a:latin typeface="URW Gothic"/>
                <a:cs typeface="URW Gothic"/>
              </a:rPr>
              <a:t>form  </a:t>
            </a:r>
            <a:r>
              <a:rPr sz="1400" spc="15" dirty="0">
                <a:latin typeface="URW Gothic"/>
                <a:cs typeface="URW Gothic"/>
              </a:rPr>
              <a:t>system with </a:t>
            </a:r>
            <a:r>
              <a:rPr sz="1400" spc="20" dirty="0">
                <a:latin typeface="URW Gothic"/>
                <a:cs typeface="URW Gothic"/>
              </a:rPr>
              <a:t>a </a:t>
            </a:r>
            <a:r>
              <a:rPr sz="1400" spc="15" dirty="0">
                <a:latin typeface="URW Gothic"/>
                <a:cs typeface="URW Gothic"/>
              </a:rPr>
              <a:t>boundedly </a:t>
            </a:r>
            <a:r>
              <a:rPr sz="1400" spc="10" dirty="0">
                <a:latin typeface="URW Gothic"/>
                <a:cs typeface="URW Gothic"/>
              </a:rPr>
              <a:t>rational </a:t>
            </a:r>
            <a:r>
              <a:rPr sz="1400" spc="20" dirty="0">
                <a:latin typeface="URW Gothic"/>
                <a:cs typeface="URW Gothic"/>
              </a:rPr>
              <a:t>counterpart. </a:t>
            </a:r>
            <a:r>
              <a:rPr sz="1400" spc="10" dirty="0">
                <a:latin typeface="URW Gothic"/>
                <a:cs typeface="URW Gothic"/>
              </a:rPr>
              <a:t>In </a:t>
            </a:r>
            <a:r>
              <a:rPr sz="1400" dirty="0">
                <a:latin typeface="URW Gothic"/>
                <a:cs typeface="URW Gothic"/>
              </a:rPr>
              <a:t>fact, </a:t>
            </a:r>
            <a:r>
              <a:rPr sz="1400" spc="10" dirty="0">
                <a:latin typeface="URW Gothic"/>
                <a:cs typeface="URW Gothic"/>
              </a:rPr>
              <a:t>this </a:t>
            </a:r>
            <a:r>
              <a:rPr sz="1400" spc="15" dirty="0">
                <a:latin typeface="URW Gothic"/>
                <a:cs typeface="URW Gothic"/>
              </a:rPr>
              <a:t>replacement </a:t>
            </a:r>
            <a:r>
              <a:rPr sz="1400" spc="5" dirty="0">
                <a:latin typeface="URW Gothic"/>
                <a:cs typeface="URW Gothic"/>
              </a:rPr>
              <a:t>is </a:t>
            </a:r>
            <a:r>
              <a:rPr sz="1400" spc="15" dirty="0">
                <a:latin typeface="URW Gothic"/>
                <a:cs typeface="URW Gothic"/>
              </a:rPr>
              <a:t>often </a:t>
            </a:r>
            <a:r>
              <a:rPr sz="1400" spc="20" dirty="0">
                <a:latin typeface="URW Gothic"/>
                <a:cs typeface="URW Gothic"/>
              </a:rPr>
              <a:t>done </a:t>
            </a:r>
            <a:r>
              <a:rPr sz="1400" spc="10" dirty="0">
                <a:latin typeface="URW Gothic"/>
                <a:cs typeface="URW Gothic"/>
              </a:rPr>
              <a:t>after  </a:t>
            </a:r>
            <a:r>
              <a:rPr sz="1400" spc="15" dirty="0">
                <a:latin typeface="URW Gothic"/>
                <a:cs typeface="URW Gothic"/>
              </a:rPr>
              <a:t>the reduced-form system </a:t>
            </a:r>
            <a:r>
              <a:rPr sz="1400" spc="5" dirty="0">
                <a:latin typeface="URW Gothic"/>
                <a:cs typeface="URW Gothic"/>
              </a:rPr>
              <a:t>is </a:t>
            </a:r>
            <a:r>
              <a:rPr sz="1400" spc="15" dirty="0">
                <a:latin typeface="URW Gothic"/>
                <a:cs typeface="URW Gothic"/>
              </a:rPr>
              <a:t>linearized. </a:t>
            </a:r>
            <a:r>
              <a:rPr sz="1400" spc="5" dirty="0">
                <a:latin typeface="URW Gothic"/>
                <a:cs typeface="URW Gothic"/>
              </a:rPr>
              <a:t>Typically </a:t>
            </a:r>
            <a:r>
              <a:rPr sz="1400" spc="15" dirty="0">
                <a:latin typeface="URW Gothic"/>
                <a:cs typeface="URW Gothic"/>
              </a:rPr>
              <a:t>learning agents </a:t>
            </a:r>
            <a:r>
              <a:rPr sz="1400" spc="10" dirty="0">
                <a:latin typeface="URW Gothic"/>
                <a:cs typeface="URW Gothic"/>
              </a:rPr>
              <a:t>are </a:t>
            </a:r>
            <a:r>
              <a:rPr sz="1400" spc="20" dirty="0">
                <a:latin typeface="URW Gothic"/>
                <a:cs typeface="URW Gothic"/>
              </a:rPr>
              <a:t>assumed </a:t>
            </a:r>
            <a:r>
              <a:rPr sz="1400" spc="15" dirty="0">
                <a:latin typeface="URW Gothic"/>
                <a:cs typeface="URW Gothic"/>
              </a:rPr>
              <a:t>to use  </a:t>
            </a:r>
            <a:r>
              <a:rPr sz="1400" spc="10" dirty="0">
                <a:latin typeface="URW Gothic"/>
                <a:cs typeface="URW Gothic"/>
              </a:rPr>
              <a:t>estimated linear </a:t>
            </a:r>
            <a:r>
              <a:rPr sz="1400" spc="5" dirty="0">
                <a:latin typeface="URW Gothic"/>
                <a:cs typeface="URW Gothic"/>
              </a:rPr>
              <a:t>forecast </a:t>
            </a:r>
            <a:r>
              <a:rPr sz="1400" spc="20" dirty="0">
                <a:latin typeface="URW Gothic"/>
                <a:cs typeface="URW Gothic"/>
              </a:rPr>
              <a:t>models, and a </a:t>
            </a:r>
            <a:r>
              <a:rPr sz="1400" spc="10" dirty="0">
                <a:latin typeface="URW Gothic"/>
                <a:cs typeface="URW Gothic"/>
              </a:rPr>
              <a:t>central formulation </a:t>
            </a:r>
            <a:r>
              <a:rPr sz="1400" spc="15" dirty="0">
                <a:latin typeface="URW Gothic"/>
                <a:cs typeface="URW Gothic"/>
              </a:rPr>
              <a:t>of AL </a:t>
            </a:r>
            <a:r>
              <a:rPr sz="1400" spc="5" dirty="0">
                <a:latin typeface="URW Gothic"/>
                <a:cs typeface="URW Gothic"/>
              </a:rPr>
              <a:t>is </a:t>
            </a:r>
            <a:r>
              <a:rPr sz="1400" spc="15" dirty="0">
                <a:latin typeface="URW Gothic"/>
                <a:cs typeface="URW Gothic"/>
              </a:rPr>
              <a:t>least-squares learning  </a:t>
            </a:r>
            <a:r>
              <a:rPr sz="1400" spc="10" dirty="0">
                <a:latin typeface="URW Gothic"/>
                <a:cs typeface="URW Gothic"/>
              </a:rPr>
              <a:t>(LSL) in </a:t>
            </a:r>
            <a:r>
              <a:rPr sz="1400" spc="20" dirty="0">
                <a:latin typeface="URW Gothic"/>
                <a:cs typeface="URW Gothic"/>
              </a:rPr>
              <a:t>which </a:t>
            </a:r>
            <a:r>
              <a:rPr sz="1400" spc="15" dirty="0">
                <a:latin typeface="URW Gothic"/>
                <a:cs typeface="URW Gothic"/>
              </a:rPr>
              <a:t>agents </a:t>
            </a:r>
            <a:r>
              <a:rPr sz="1400" spc="10" dirty="0">
                <a:latin typeface="URW Gothic"/>
                <a:cs typeface="URW Gothic"/>
              </a:rPr>
              <a:t>recursively </a:t>
            </a:r>
            <a:r>
              <a:rPr sz="1400" spc="15" dirty="0">
                <a:latin typeface="URW Gothic"/>
                <a:cs typeface="URW Gothic"/>
              </a:rPr>
              <a:t>update </a:t>
            </a:r>
            <a:r>
              <a:rPr sz="1400" spc="10" dirty="0">
                <a:latin typeface="URW Gothic"/>
                <a:cs typeface="URW Gothic"/>
              </a:rPr>
              <a:t>their estimated </a:t>
            </a:r>
            <a:r>
              <a:rPr sz="1400" spc="20" dirty="0">
                <a:latin typeface="URW Gothic"/>
                <a:cs typeface="URW Gothic"/>
              </a:rPr>
              <a:t>model </a:t>
            </a:r>
            <a:r>
              <a:rPr sz="1400" spc="15" dirty="0">
                <a:latin typeface="URW Gothic"/>
                <a:cs typeface="URW Gothic"/>
              </a:rPr>
              <a:t>as </a:t>
            </a:r>
            <a:r>
              <a:rPr sz="1400" spc="10" dirty="0">
                <a:latin typeface="URW Gothic"/>
                <a:cs typeface="URW Gothic"/>
              </a:rPr>
              <a:t>new </a:t>
            </a:r>
            <a:r>
              <a:rPr sz="1400" spc="15" dirty="0">
                <a:latin typeface="URW Gothic"/>
                <a:cs typeface="URW Gothic"/>
              </a:rPr>
              <a:t>data </a:t>
            </a:r>
            <a:r>
              <a:rPr sz="1400" spc="20" dirty="0">
                <a:latin typeface="URW Gothic"/>
                <a:cs typeface="URW Gothic"/>
              </a:rPr>
              <a:t>become  </a:t>
            </a:r>
            <a:r>
              <a:rPr sz="1400" spc="10" dirty="0">
                <a:latin typeface="URW Gothic"/>
                <a:cs typeface="URW Gothic"/>
              </a:rPr>
              <a:t>available.</a:t>
            </a:r>
            <a:endParaRPr sz="1400">
              <a:latin typeface="URW Gothic"/>
              <a:cs typeface="URW Gothic"/>
            </a:endParaRPr>
          </a:p>
        </p:txBody>
      </p:sp>
      <p:sp>
        <p:nvSpPr>
          <p:cNvPr id="35" name="object 3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50"/>
              </a:spcBef>
            </a:pPr>
            <a:fld id="{81D60167-4931-47E6-BA6A-407CBD079E47}" type="slidenum">
              <a:rPr spc="10" dirty="0"/>
              <a:t>4</a:t>
            </a:fld>
            <a:r>
              <a:rPr spc="-165" dirty="0"/>
              <a:t> </a:t>
            </a:r>
            <a:r>
              <a:rPr spc="10" dirty="0"/>
              <a:t>/</a:t>
            </a:r>
            <a:r>
              <a:rPr spc="-160" dirty="0"/>
              <a:t> </a:t>
            </a:r>
            <a:r>
              <a:rPr spc="10" dirty="0"/>
              <a:t>27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613829" y="228596"/>
            <a:ext cx="9465945" cy="626110"/>
            <a:chOff x="613829" y="228596"/>
            <a:chExt cx="9465945" cy="626110"/>
          </a:xfrm>
        </p:grpSpPr>
        <p:sp>
          <p:nvSpPr>
            <p:cNvPr id="3" name="object 3"/>
            <p:cNvSpPr/>
            <p:nvPr/>
          </p:nvSpPr>
          <p:spPr>
            <a:xfrm>
              <a:off x="613829" y="228596"/>
              <a:ext cx="9465742" cy="62591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56470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960014" y="456583"/>
              <a:ext cx="84351" cy="84351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822983" y="230389"/>
            <a:ext cx="77025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5" dirty="0">
                <a:solidFill>
                  <a:srgbClr val="FFFFFF"/>
                </a:solidFill>
                <a:latin typeface="Bookman Uralic"/>
                <a:cs typeface="Bookman Uralic"/>
              </a:rPr>
              <a:t>Introduction</a:t>
            </a:r>
            <a:endParaRPr sz="1000">
              <a:latin typeface="Bookman Uralic"/>
              <a:cs typeface="Bookman Uralic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613829" y="456583"/>
            <a:ext cx="9465945" cy="1034415"/>
            <a:chOff x="613829" y="456583"/>
            <a:chExt cx="9465945" cy="1034415"/>
          </a:xfrm>
        </p:grpSpPr>
        <p:sp>
          <p:nvSpPr>
            <p:cNvPr id="8" name="object 8"/>
            <p:cNvSpPr/>
            <p:nvPr/>
          </p:nvSpPr>
          <p:spPr>
            <a:xfrm>
              <a:off x="2545342" y="456583"/>
              <a:ext cx="84351" cy="8435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093219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196761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5767802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5871345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5974863" y="456583"/>
              <a:ext cx="84351" cy="84351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6078406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7439796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7543338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7646856" y="456583"/>
              <a:ext cx="84351" cy="84351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7750399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9127372" y="456583"/>
              <a:ext cx="84351" cy="84351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9230914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613829" y="790336"/>
              <a:ext cx="9465742" cy="128380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613829" y="886593"/>
              <a:ext cx="9465945" cy="603885"/>
            </a:xfrm>
            <a:custGeom>
              <a:avLst/>
              <a:gdLst/>
              <a:ahLst/>
              <a:cxnLst/>
              <a:rect l="l" t="t" r="r" b="b"/>
              <a:pathLst>
                <a:path w="9465945" h="603885">
                  <a:moveTo>
                    <a:pt x="9465741" y="0"/>
                  </a:moveTo>
                  <a:lnTo>
                    <a:pt x="0" y="0"/>
                  </a:lnTo>
                  <a:lnTo>
                    <a:pt x="0" y="603891"/>
                  </a:lnTo>
                  <a:lnTo>
                    <a:pt x="9465741" y="603891"/>
                  </a:lnTo>
                  <a:lnTo>
                    <a:pt x="9465741" y="0"/>
                  </a:lnTo>
                  <a:close/>
                </a:path>
              </a:pathLst>
            </a:custGeom>
            <a:solidFill>
              <a:srgbClr val="3333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/>
          <p:nvPr/>
        </p:nvSpPr>
        <p:spPr>
          <a:xfrm>
            <a:off x="2511855" y="230389"/>
            <a:ext cx="62928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5" dirty="0">
                <a:solidFill>
                  <a:srgbClr val="FFFFFF"/>
                </a:solidFill>
                <a:latin typeface="Bookman Uralic"/>
                <a:cs typeface="Bookman Uralic"/>
              </a:rPr>
              <a:t>Literature</a:t>
            </a:r>
            <a:endParaRPr sz="1000">
              <a:latin typeface="Bookman Uralic"/>
              <a:cs typeface="Bookman Uralic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4059721" y="230389"/>
            <a:ext cx="75628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AL in</a:t>
            </a:r>
            <a:r>
              <a:rPr sz="1000" i="1" spc="-75" dirty="0">
                <a:solidFill>
                  <a:srgbClr val="FFFFFF"/>
                </a:solidFill>
                <a:latin typeface="Bookman Uralic"/>
                <a:cs typeface="Bookman Uralic"/>
              </a:rPr>
              <a:t> </a:t>
            </a:r>
            <a:r>
              <a:rPr sz="1000" i="1" spc="15" dirty="0">
                <a:solidFill>
                  <a:srgbClr val="FFFFFF"/>
                </a:solidFill>
                <a:latin typeface="Bookman Uralic"/>
                <a:cs typeface="Bookman Uralic"/>
              </a:rPr>
              <a:t>RANK</a:t>
            </a:r>
            <a:endParaRPr sz="1000">
              <a:latin typeface="Bookman Uralic"/>
              <a:cs typeface="Bookman Uralic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5734298" y="230389"/>
            <a:ext cx="75374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AL in</a:t>
            </a:r>
            <a:r>
              <a:rPr sz="1000" i="1" spc="-75" dirty="0">
                <a:solidFill>
                  <a:srgbClr val="FFFFFF"/>
                </a:solidFill>
                <a:latin typeface="Bookman Uralic"/>
                <a:cs typeface="Bookman Uralic"/>
              </a:rPr>
              <a:t> </a:t>
            </a:r>
            <a:r>
              <a:rPr sz="1000" i="1" spc="15" dirty="0">
                <a:solidFill>
                  <a:srgbClr val="FFFFFF"/>
                </a:solidFill>
                <a:latin typeface="Bookman Uralic"/>
                <a:cs typeface="Bookman Uralic"/>
              </a:rPr>
              <a:t>HACT</a:t>
            </a:r>
            <a:endParaRPr sz="1000">
              <a:latin typeface="Bookman Uralic"/>
              <a:cs typeface="Bookman Uralic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7406291" y="230389"/>
            <a:ext cx="76898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AL in</a:t>
            </a:r>
            <a:r>
              <a:rPr sz="1000" i="1" spc="-70" dirty="0">
                <a:solidFill>
                  <a:srgbClr val="FFFFFF"/>
                </a:solidFill>
                <a:latin typeface="Bookman Uralic"/>
                <a:cs typeface="Bookman Uralic"/>
              </a:rPr>
              <a:t> </a:t>
            </a:r>
            <a:r>
              <a:rPr sz="1000" i="1" spc="15" dirty="0">
                <a:solidFill>
                  <a:srgbClr val="FFFFFF"/>
                </a:solidFill>
                <a:latin typeface="Bookman Uralic"/>
                <a:cs typeface="Bookman Uralic"/>
              </a:rPr>
              <a:t>HANK</a:t>
            </a:r>
            <a:endParaRPr sz="1000">
              <a:latin typeface="Bookman Uralic"/>
              <a:cs typeface="Bookman Uralic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9093859" y="230389"/>
            <a:ext cx="77660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Conclusions</a:t>
            </a:r>
            <a:endParaRPr sz="1000">
              <a:latin typeface="Bookman Uralic"/>
              <a:cs typeface="Bookman Uralic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613829" y="772560"/>
            <a:ext cx="9465945" cy="673100"/>
          </a:xfrm>
          <a:prstGeom prst="rect">
            <a:avLst/>
          </a:prstGeom>
        </p:spPr>
        <p:txBody>
          <a:bodyPr vert="horz" wrap="square" lIns="0" tIns="64769" rIns="0" bIns="0" rtlCol="0">
            <a:spAutoFit/>
          </a:bodyPr>
          <a:lstStyle/>
          <a:p>
            <a:pPr marL="221615">
              <a:lnSpc>
                <a:spcPct val="100000"/>
              </a:lnSpc>
              <a:spcBef>
                <a:spcPts val="509"/>
              </a:spcBef>
            </a:pPr>
            <a:r>
              <a:rPr sz="2250" i="1" spc="-5" dirty="0">
                <a:solidFill>
                  <a:srgbClr val="FFFFFF"/>
                </a:solidFill>
                <a:latin typeface="Bookman Uralic"/>
                <a:cs typeface="Bookman Uralic"/>
              </a:rPr>
              <a:t>Related</a:t>
            </a:r>
            <a:r>
              <a:rPr sz="2250" i="1" spc="-10" dirty="0">
                <a:solidFill>
                  <a:srgbClr val="FFFFFF"/>
                </a:solidFill>
                <a:latin typeface="Bookman Uralic"/>
                <a:cs typeface="Bookman Uralic"/>
              </a:rPr>
              <a:t> Literature</a:t>
            </a:r>
            <a:endParaRPr sz="2250">
              <a:latin typeface="Bookman Uralic"/>
              <a:cs typeface="Bookman Uralic"/>
            </a:endParaRPr>
          </a:p>
          <a:p>
            <a:pPr marL="221615">
              <a:lnSpc>
                <a:spcPct val="100000"/>
              </a:lnSpc>
              <a:spcBef>
                <a:spcPts val="300"/>
              </a:spcBef>
            </a:pPr>
            <a:r>
              <a:rPr sz="14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Three </a:t>
            </a:r>
            <a:r>
              <a:rPr sz="1400" i="1" spc="15" dirty="0">
                <a:solidFill>
                  <a:srgbClr val="FFFFFF"/>
                </a:solidFill>
                <a:latin typeface="Bookman Uralic"/>
                <a:cs typeface="Bookman Uralic"/>
              </a:rPr>
              <a:t>strains </a:t>
            </a:r>
            <a:r>
              <a:rPr sz="14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of </a:t>
            </a:r>
            <a:r>
              <a:rPr sz="1400" i="1" spc="15" dirty="0">
                <a:solidFill>
                  <a:srgbClr val="FFFFFF"/>
                </a:solidFill>
                <a:latin typeface="Bookman Uralic"/>
                <a:cs typeface="Bookman Uralic"/>
              </a:rPr>
              <a:t>the</a:t>
            </a:r>
            <a:r>
              <a:rPr sz="1400" i="1" spc="-20" dirty="0">
                <a:solidFill>
                  <a:srgbClr val="FFFFFF"/>
                </a:solidFill>
                <a:latin typeface="Bookman Uralic"/>
                <a:cs typeface="Bookman Uralic"/>
              </a:rPr>
              <a:t> </a:t>
            </a:r>
            <a:r>
              <a:rPr sz="14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Literature</a:t>
            </a:r>
            <a:endParaRPr sz="1400">
              <a:latin typeface="Bookman Uralic"/>
              <a:cs typeface="Bookman Uralic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613829" y="1458399"/>
            <a:ext cx="9465742" cy="64203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1544485" y="2959747"/>
            <a:ext cx="184886" cy="184886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1544485" y="3671252"/>
            <a:ext cx="184886" cy="184886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1544485" y="4382731"/>
            <a:ext cx="184886" cy="184886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 txBox="1"/>
          <p:nvPr/>
        </p:nvSpPr>
        <p:spPr>
          <a:xfrm>
            <a:off x="1575889" y="2863366"/>
            <a:ext cx="7437755" cy="2014220"/>
          </a:xfrm>
          <a:prstGeom prst="rect">
            <a:avLst/>
          </a:prstGeom>
        </p:spPr>
        <p:txBody>
          <a:bodyPr vert="horz" wrap="square" lIns="0" tIns="8890" rIns="0" bIns="0" rtlCol="0">
            <a:spAutoFit/>
          </a:bodyPr>
          <a:lstStyle/>
          <a:p>
            <a:pPr marL="257810" marR="114935" indent="-245745">
              <a:lnSpc>
                <a:spcPct val="100899"/>
              </a:lnSpc>
              <a:spcBef>
                <a:spcPts val="70"/>
              </a:spcBef>
              <a:buClr>
                <a:srgbClr val="FFFFFF"/>
              </a:buClr>
              <a:buSzPct val="64864"/>
              <a:buFont typeface="Bookman Uralic"/>
              <a:buAutoNum type="arabicPlain"/>
              <a:tabLst>
                <a:tab pos="257810" algn="l"/>
                <a:tab pos="258445" algn="l"/>
              </a:tabLst>
            </a:pPr>
            <a:r>
              <a:rPr sz="1850" spc="-10" dirty="0">
                <a:latin typeface="URW Gothic"/>
                <a:cs typeface="URW Gothic"/>
              </a:rPr>
              <a:t>Adaptive </a:t>
            </a:r>
            <a:r>
              <a:rPr sz="1850" dirty="0">
                <a:latin typeface="URW Gothic"/>
                <a:cs typeface="URW Gothic"/>
              </a:rPr>
              <a:t>Learning </a:t>
            </a:r>
            <a:r>
              <a:rPr sz="1850" spc="-10" dirty="0">
                <a:latin typeface="URW Gothic"/>
                <a:cs typeface="URW Gothic"/>
              </a:rPr>
              <a:t>Literature (</a:t>
            </a:r>
            <a:r>
              <a:rPr sz="1850" spc="-10" dirty="0">
                <a:solidFill>
                  <a:srgbClr val="0000FF"/>
                </a:solidFill>
                <a:latin typeface="URW Gothic"/>
                <a:cs typeface="URW Gothic"/>
              </a:rPr>
              <a:t>George Evans, </a:t>
            </a:r>
            <a:r>
              <a:rPr sz="1850" dirty="0">
                <a:solidFill>
                  <a:srgbClr val="0000FF"/>
                </a:solidFill>
                <a:latin typeface="URW Gothic"/>
                <a:cs typeface="URW Gothic"/>
              </a:rPr>
              <a:t>Bruce </a:t>
            </a:r>
            <a:r>
              <a:rPr sz="1850" spc="-10" dirty="0">
                <a:solidFill>
                  <a:srgbClr val="0000FF"/>
                </a:solidFill>
                <a:latin typeface="URW Gothic"/>
                <a:cs typeface="URW Gothic"/>
              </a:rPr>
              <a:t>McGough,  Seppo </a:t>
            </a:r>
            <a:r>
              <a:rPr sz="1850" spc="-5" dirty="0">
                <a:solidFill>
                  <a:srgbClr val="0000FF"/>
                </a:solidFill>
                <a:latin typeface="URW Gothic"/>
                <a:cs typeface="URW Gothic"/>
              </a:rPr>
              <a:t>Honkapohja </a:t>
            </a:r>
            <a:r>
              <a:rPr sz="1850" spc="-5" dirty="0">
                <a:latin typeface="URW Gothic"/>
                <a:cs typeface="URW Gothic"/>
              </a:rPr>
              <a:t>)</a:t>
            </a:r>
            <a:endParaRPr sz="1850">
              <a:latin typeface="URW Gothic"/>
              <a:cs typeface="URW Gothic"/>
            </a:endParaRPr>
          </a:p>
          <a:p>
            <a:pPr marL="257810" marR="220979" indent="-245745">
              <a:lnSpc>
                <a:spcPct val="100899"/>
              </a:lnSpc>
              <a:spcBef>
                <a:spcPts val="1120"/>
              </a:spcBef>
              <a:buClr>
                <a:srgbClr val="FFFFFF"/>
              </a:buClr>
              <a:buSzPct val="64864"/>
              <a:buFont typeface="Bookman Uralic"/>
              <a:buAutoNum type="arabicPlain"/>
              <a:tabLst>
                <a:tab pos="257810" algn="l"/>
                <a:tab pos="258445" algn="l"/>
              </a:tabLst>
            </a:pPr>
            <a:r>
              <a:rPr sz="1850" spc="-5" dirty="0">
                <a:latin typeface="URW Gothic"/>
                <a:cs typeface="URW Gothic"/>
              </a:rPr>
              <a:t>Stochastic Continuous-Time </a:t>
            </a:r>
            <a:r>
              <a:rPr sz="1850" spc="-10" dirty="0">
                <a:latin typeface="URW Gothic"/>
                <a:cs typeface="URW Gothic"/>
              </a:rPr>
              <a:t>Literature (</a:t>
            </a:r>
            <a:r>
              <a:rPr sz="1850" spc="-10" dirty="0">
                <a:solidFill>
                  <a:srgbClr val="0000FF"/>
                </a:solidFill>
                <a:latin typeface="URW Gothic"/>
                <a:cs typeface="URW Gothic"/>
              </a:rPr>
              <a:t>Greg </a:t>
            </a:r>
            <a:r>
              <a:rPr sz="1850" dirty="0">
                <a:solidFill>
                  <a:srgbClr val="0000FF"/>
                </a:solidFill>
                <a:latin typeface="URW Gothic"/>
                <a:cs typeface="URW Gothic"/>
              </a:rPr>
              <a:t>Kaplan, Christian  </a:t>
            </a:r>
            <a:r>
              <a:rPr sz="1850" spc="-40" dirty="0">
                <a:solidFill>
                  <a:srgbClr val="0000FF"/>
                </a:solidFill>
                <a:latin typeface="URW Gothic"/>
                <a:cs typeface="URW Gothic"/>
              </a:rPr>
              <a:t>Wolf, </a:t>
            </a:r>
            <a:r>
              <a:rPr sz="1850" spc="-5" dirty="0">
                <a:solidFill>
                  <a:srgbClr val="0000FF"/>
                </a:solidFill>
                <a:latin typeface="URW Gothic"/>
                <a:cs typeface="URW Gothic"/>
              </a:rPr>
              <a:t>Ben Moll, </a:t>
            </a:r>
            <a:r>
              <a:rPr sz="1850" spc="-15" dirty="0">
                <a:solidFill>
                  <a:srgbClr val="0000FF"/>
                </a:solidFill>
                <a:latin typeface="URW Gothic"/>
                <a:cs typeface="URW Gothic"/>
              </a:rPr>
              <a:t>SeHyoun </a:t>
            </a:r>
            <a:r>
              <a:rPr sz="1850" spc="-10" dirty="0">
                <a:solidFill>
                  <a:srgbClr val="0000FF"/>
                </a:solidFill>
                <a:latin typeface="URW Gothic"/>
                <a:cs typeface="URW Gothic"/>
              </a:rPr>
              <a:t>Ahn</a:t>
            </a:r>
            <a:r>
              <a:rPr sz="1850" spc="30" dirty="0">
                <a:solidFill>
                  <a:srgbClr val="0000FF"/>
                </a:solidFill>
                <a:latin typeface="URW Gothic"/>
                <a:cs typeface="URW Gothic"/>
              </a:rPr>
              <a:t> </a:t>
            </a:r>
            <a:r>
              <a:rPr sz="1850" spc="-5" dirty="0">
                <a:latin typeface="URW Gothic"/>
                <a:cs typeface="URW Gothic"/>
              </a:rPr>
              <a:t>)</a:t>
            </a:r>
            <a:endParaRPr sz="1850">
              <a:latin typeface="URW Gothic"/>
              <a:cs typeface="URW Gothic"/>
            </a:endParaRPr>
          </a:p>
          <a:p>
            <a:pPr marL="257810" marR="5080" indent="-245745">
              <a:lnSpc>
                <a:spcPct val="101000"/>
              </a:lnSpc>
              <a:spcBef>
                <a:spcPts val="1120"/>
              </a:spcBef>
              <a:buClr>
                <a:srgbClr val="FFFFFF"/>
              </a:buClr>
              <a:buSzPct val="64864"/>
              <a:buFont typeface="Bookman Uralic"/>
              <a:buAutoNum type="arabicPlain"/>
              <a:tabLst>
                <a:tab pos="257810" algn="l"/>
                <a:tab pos="258445" algn="l"/>
              </a:tabLst>
            </a:pPr>
            <a:r>
              <a:rPr sz="1850" spc="-10" dirty="0">
                <a:latin typeface="URW Gothic"/>
                <a:cs typeface="URW Gothic"/>
              </a:rPr>
              <a:t>Heterogeneous </a:t>
            </a:r>
            <a:r>
              <a:rPr sz="1850" spc="-5" dirty="0">
                <a:latin typeface="URW Gothic"/>
                <a:cs typeface="URW Gothic"/>
              </a:rPr>
              <a:t>Agent </a:t>
            </a:r>
            <a:r>
              <a:rPr sz="1850" spc="-20" dirty="0">
                <a:latin typeface="URW Gothic"/>
                <a:cs typeface="URW Gothic"/>
              </a:rPr>
              <a:t>New </a:t>
            </a:r>
            <a:r>
              <a:rPr sz="1850" spc="-15" dirty="0">
                <a:latin typeface="URW Gothic"/>
                <a:cs typeface="URW Gothic"/>
              </a:rPr>
              <a:t>Keynesian </a:t>
            </a:r>
            <a:r>
              <a:rPr sz="1850" spc="-10" dirty="0">
                <a:latin typeface="URW Gothic"/>
                <a:cs typeface="URW Gothic"/>
              </a:rPr>
              <a:t>Literature </a:t>
            </a:r>
            <a:r>
              <a:rPr sz="1850" spc="-5" dirty="0">
                <a:latin typeface="URW Gothic"/>
                <a:cs typeface="URW Gothic"/>
              </a:rPr>
              <a:t>( </a:t>
            </a:r>
            <a:r>
              <a:rPr sz="1850" spc="-10" dirty="0">
                <a:solidFill>
                  <a:srgbClr val="0000FF"/>
                </a:solidFill>
                <a:latin typeface="URW Gothic"/>
                <a:cs typeface="URW Gothic"/>
              </a:rPr>
              <a:t>Greg </a:t>
            </a:r>
            <a:r>
              <a:rPr sz="1850" dirty="0">
                <a:solidFill>
                  <a:srgbClr val="0000FF"/>
                </a:solidFill>
                <a:latin typeface="URW Gothic"/>
                <a:cs typeface="URW Gothic"/>
              </a:rPr>
              <a:t>Kaplan,  </a:t>
            </a:r>
            <a:r>
              <a:rPr sz="1850" spc="-5" dirty="0">
                <a:solidFill>
                  <a:srgbClr val="0000FF"/>
                </a:solidFill>
                <a:latin typeface="URW Gothic"/>
                <a:cs typeface="URW Gothic"/>
              </a:rPr>
              <a:t>Ben Moll, Gianluca </a:t>
            </a:r>
            <a:r>
              <a:rPr sz="1850" spc="-10" dirty="0">
                <a:solidFill>
                  <a:srgbClr val="0000FF"/>
                </a:solidFill>
                <a:latin typeface="URW Gothic"/>
                <a:cs typeface="URW Gothic"/>
              </a:rPr>
              <a:t>Violante </a:t>
            </a:r>
            <a:r>
              <a:rPr sz="1850" spc="-5" dirty="0">
                <a:latin typeface="URW Gothic"/>
                <a:cs typeface="URW Gothic"/>
              </a:rPr>
              <a:t>)</a:t>
            </a:r>
            <a:endParaRPr sz="1850">
              <a:latin typeface="URW Gothic"/>
              <a:cs typeface="URW Gothic"/>
            </a:endParaRPr>
          </a:p>
        </p:txBody>
      </p:sp>
      <p:sp>
        <p:nvSpPr>
          <p:cNvPr id="34" name="object 3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50"/>
              </a:spcBef>
            </a:pPr>
            <a:fld id="{81D60167-4931-47E6-BA6A-407CBD079E47}" type="slidenum">
              <a:rPr spc="10" dirty="0"/>
              <a:t>5</a:t>
            </a:fld>
            <a:r>
              <a:rPr spc="-165" dirty="0"/>
              <a:t> </a:t>
            </a:r>
            <a:r>
              <a:rPr spc="10" dirty="0"/>
              <a:t>/</a:t>
            </a:r>
            <a:r>
              <a:rPr spc="-160" dirty="0"/>
              <a:t> </a:t>
            </a:r>
            <a:r>
              <a:rPr spc="10" dirty="0"/>
              <a:t>27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613829" y="228596"/>
            <a:ext cx="9465945" cy="626110"/>
            <a:chOff x="613829" y="228596"/>
            <a:chExt cx="9465945" cy="626110"/>
          </a:xfrm>
        </p:grpSpPr>
        <p:sp>
          <p:nvSpPr>
            <p:cNvPr id="3" name="object 3"/>
            <p:cNvSpPr/>
            <p:nvPr/>
          </p:nvSpPr>
          <p:spPr>
            <a:xfrm>
              <a:off x="613829" y="228596"/>
              <a:ext cx="9465742" cy="62591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56470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960014" y="456583"/>
              <a:ext cx="84351" cy="84351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822983" y="230389"/>
            <a:ext cx="77025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5" dirty="0">
                <a:solidFill>
                  <a:srgbClr val="FFFFFF"/>
                </a:solidFill>
                <a:latin typeface="Bookman Uralic"/>
                <a:cs typeface="Bookman Uralic"/>
              </a:rPr>
              <a:t>Introduction</a:t>
            </a:r>
            <a:endParaRPr sz="1000">
              <a:latin typeface="Bookman Uralic"/>
              <a:cs typeface="Bookman Uralic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613829" y="456583"/>
            <a:ext cx="9465945" cy="1034415"/>
            <a:chOff x="613829" y="456583"/>
            <a:chExt cx="9465945" cy="1034415"/>
          </a:xfrm>
        </p:grpSpPr>
        <p:sp>
          <p:nvSpPr>
            <p:cNvPr id="8" name="object 8"/>
            <p:cNvSpPr/>
            <p:nvPr/>
          </p:nvSpPr>
          <p:spPr>
            <a:xfrm>
              <a:off x="2545342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093219" y="456583"/>
              <a:ext cx="84351" cy="8435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196761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5767802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5871345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5974863" y="456583"/>
              <a:ext cx="84351" cy="84351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6078406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7439796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7543338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7646856" y="456583"/>
              <a:ext cx="84351" cy="84351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7750399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9127372" y="456583"/>
              <a:ext cx="84351" cy="84351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9230914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613829" y="790336"/>
              <a:ext cx="9465742" cy="128380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613829" y="886593"/>
              <a:ext cx="9465945" cy="603885"/>
            </a:xfrm>
            <a:custGeom>
              <a:avLst/>
              <a:gdLst/>
              <a:ahLst/>
              <a:cxnLst/>
              <a:rect l="l" t="t" r="r" b="b"/>
              <a:pathLst>
                <a:path w="9465945" h="603885">
                  <a:moveTo>
                    <a:pt x="9465741" y="0"/>
                  </a:moveTo>
                  <a:lnTo>
                    <a:pt x="0" y="0"/>
                  </a:lnTo>
                  <a:lnTo>
                    <a:pt x="0" y="603891"/>
                  </a:lnTo>
                  <a:lnTo>
                    <a:pt x="9465741" y="603891"/>
                  </a:lnTo>
                  <a:lnTo>
                    <a:pt x="9465741" y="0"/>
                  </a:lnTo>
                  <a:close/>
                </a:path>
              </a:pathLst>
            </a:custGeom>
            <a:solidFill>
              <a:srgbClr val="3333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/>
          <p:nvPr/>
        </p:nvSpPr>
        <p:spPr>
          <a:xfrm>
            <a:off x="2511855" y="230389"/>
            <a:ext cx="62928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5" dirty="0">
                <a:solidFill>
                  <a:srgbClr val="FFFFFF"/>
                </a:solidFill>
                <a:latin typeface="Bookman Uralic"/>
                <a:cs typeface="Bookman Uralic"/>
              </a:rPr>
              <a:t>Literature</a:t>
            </a:r>
            <a:endParaRPr sz="1000">
              <a:latin typeface="Bookman Uralic"/>
              <a:cs typeface="Bookman Uralic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4059721" y="230389"/>
            <a:ext cx="75628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AL in</a:t>
            </a:r>
            <a:r>
              <a:rPr sz="1000" i="1" spc="-75" dirty="0">
                <a:solidFill>
                  <a:srgbClr val="FFFFFF"/>
                </a:solidFill>
                <a:latin typeface="Bookman Uralic"/>
                <a:cs typeface="Bookman Uralic"/>
              </a:rPr>
              <a:t> </a:t>
            </a:r>
            <a:r>
              <a:rPr sz="1000" i="1" spc="15" dirty="0">
                <a:solidFill>
                  <a:srgbClr val="FFFFFF"/>
                </a:solidFill>
                <a:latin typeface="Bookman Uralic"/>
                <a:cs typeface="Bookman Uralic"/>
              </a:rPr>
              <a:t>RANK</a:t>
            </a:r>
            <a:endParaRPr sz="1000">
              <a:latin typeface="Bookman Uralic"/>
              <a:cs typeface="Bookman Uralic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5734298" y="230389"/>
            <a:ext cx="75374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AL in</a:t>
            </a:r>
            <a:r>
              <a:rPr sz="1000" i="1" spc="-75" dirty="0">
                <a:solidFill>
                  <a:srgbClr val="FFFFFF"/>
                </a:solidFill>
                <a:latin typeface="Bookman Uralic"/>
                <a:cs typeface="Bookman Uralic"/>
              </a:rPr>
              <a:t> </a:t>
            </a:r>
            <a:r>
              <a:rPr sz="1000" i="1" spc="15" dirty="0">
                <a:solidFill>
                  <a:srgbClr val="FFFFFF"/>
                </a:solidFill>
                <a:latin typeface="Bookman Uralic"/>
                <a:cs typeface="Bookman Uralic"/>
              </a:rPr>
              <a:t>HACT</a:t>
            </a:r>
            <a:endParaRPr sz="1000">
              <a:latin typeface="Bookman Uralic"/>
              <a:cs typeface="Bookman Uralic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7406291" y="230389"/>
            <a:ext cx="76898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AL in</a:t>
            </a:r>
            <a:r>
              <a:rPr sz="1000" i="1" spc="-70" dirty="0">
                <a:solidFill>
                  <a:srgbClr val="FFFFFF"/>
                </a:solidFill>
                <a:latin typeface="Bookman Uralic"/>
                <a:cs typeface="Bookman Uralic"/>
              </a:rPr>
              <a:t> </a:t>
            </a:r>
            <a:r>
              <a:rPr sz="1000" i="1" spc="15" dirty="0">
                <a:solidFill>
                  <a:srgbClr val="FFFFFF"/>
                </a:solidFill>
                <a:latin typeface="Bookman Uralic"/>
                <a:cs typeface="Bookman Uralic"/>
              </a:rPr>
              <a:t>HANK</a:t>
            </a:r>
            <a:endParaRPr sz="1000">
              <a:latin typeface="Bookman Uralic"/>
              <a:cs typeface="Bookman Uralic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9093859" y="230389"/>
            <a:ext cx="77660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Conclusions</a:t>
            </a:r>
            <a:endParaRPr sz="1000">
              <a:latin typeface="Bookman Uralic"/>
              <a:cs typeface="Bookman Uralic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613829" y="772560"/>
            <a:ext cx="9465945" cy="673100"/>
          </a:xfrm>
          <a:prstGeom prst="rect">
            <a:avLst/>
          </a:prstGeom>
        </p:spPr>
        <p:txBody>
          <a:bodyPr vert="horz" wrap="square" lIns="0" tIns="64769" rIns="0" bIns="0" rtlCol="0">
            <a:spAutoFit/>
          </a:bodyPr>
          <a:lstStyle/>
          <a:p>
            <a:pPr marL="221615">
              <a:lnSpc>
                <a:spcPct val="100000"/>
              </a:lnSpc>
              <a:spcBef>
                <a:spcPts val="509"/>
              </a:spcBef>
            </a:pPr>
            <a:r>
              <a:rPr sz="2250" i="1" spc="-5" dirty="0">
                <a:solidFill>
                  <a:srgbClr val="FFFFFF"/>
                </a:solidFill>
                <a:latin typeface="Bookman Uralic"/>
                <a:cs typeface="Bookman Uralic"/>
              </a:rPr>
              <a:t>Adaptive </a:t>
            </a:r>
            <a:r>
              <a:rPr sz="2250" i="1" spc="5" dirty="0">
                <a:solidFill>
                  <a:srgbClr val="FFFFFF"/>
                </a:solidFill>
                <a:latin typeface="Bookman Uralic"/>
                <a:cs typeface="Bookman Uralic"/>
              </a:rPr>
              <a:t>Learning </a:t>
            </a:r>
            <a:r>
              <a:rPr sz="2250" i="1" spc="-5" dirty="0">
                <a:solidFill>
                  <a:srgbClr val="FFFFFF"/>
                </a:solidFill>
                <a:latin typeface="Bookman Uralic"/>
                <a:cs typeface="Bookman Uralic"/>
              </a:rPr>
              <a:t>in </a:t>
            </a:r>
            <a:r>
              <a:rPr sz="2250" i="1" dirty="0">
                <a:solidFill>
                  <a:srgbClr val="FFFFFF"/>
                </a:solidFill>
                <a:latin typeface="Bookman Uralic"/>
                <a:cs typeface="Bookman Uralic"/>
              </a:rPr>
              <a:t>Discrete-Time </a:t>
            </a:r>
            <a:r>
              <a:rPr sz="2250" i="1" spc="-10" dirty="0">
                <a:solidFill>
                  <a:srgbClr val="FFFFFF"/>
                </a:solidFill>
                <a:latin typeface="Bookman Uralic"/>
                <a:cs typeface="Bookman Uralic"/>
              </a:rPr>
              <a:t>RANK</a:t>
            </a:r>
            <a:r>
              <a:rPr sz="2250" i="1" spc="-25" dirty="0">
                <a:solidFill>
                  <a:srgbClr val="FFFFFF"/>
                </a:solidFill>
                <a:latin typeface="Bookman Uralic"/>
                <a:cs typeface="Bookman Uralic"/>
              </a:rPr>
              <a:t> </a:t>
            </a:r>
            <a:r>
              <a:rPr sz="2250" i="1" spc="-5" dirty="0">
                <a:solidFill>
                  <a:srgbClr val="FFFFFF"/>
                </a:solidFill>
                <a:latin typeface="Bookman Uralic"/>
                <a:cs typeface="Bookman Uralic"/>
              </a:rPr>
              <a:t>Modeling</a:t>
            </a:r>
            <a:endParaRPr sz="2250">
              <a:latin typeface="Bookman Uralic"/>
              <a:cs typeface="Bookman Uralic"/>
            </a:endParaRPr>
          </a:p>
          <a:p>
            <a:pPr marL="221615">
              <a:lnSpc>
                <a:spcPct val="100000"/>
              </a:lnSpc>
              <a:spcBef>
                <a:spcPts val="300"/>
              </a:spcBef>
            </a:pPr>
            <a:r>
              <a:rPr sz="14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Representative </a:t>
            </a:r>
            <a:r>
              <a:rPr sz="1400" i="1" spc="15" dirty="0">
                <a:solidFill>
                  <a:srgbClr val="FFFFFF"/>
                </a:solidFill>
                <a:latin typeface="Bookman Uralic"/>
                <a:cs typeface="Bookman Uralic"/>
              </a:rPr>
              <a:t>Agent </a:t>
            </a:r>
            <a:r>
              <a:rPr sz="1400" i="1" spc="20" dirty="0">
                <a:solidFill>
                  <a:srgbClr val="FFFFFF"/>
                </a:solidFill>
                <a:latin typeface="Bookman Uralic"/>
                <a:cs typeface="Bookman Uralic"/>
              </a:rPr>
              <a:t>New </a:t>
            </a:r>
            <a:r>
              <a:rPr sz="1400" i="1" spc="15" dirty="0">
                <a:solidFill>
                  <a:srgbClr val="FFFFFF"/>
                </a:solidFill>
                <a:latin typeface="Bookman Uralic"/>
                <a:cs typeface="Bookman Uralic"/>
              </a:rPr>
              <a:t>Keynesian</a:t>
            </a:r>
            <a:r>
              <a:rPr sz="1400" i="1" spc="-25" dirty="0">
                <a:solidFill>
                  <a:srgbClr val="FFFFFF"/>
                </a:solidFill>
                <a:latin typeface="Bookman Uralic"/>
                <a:cs typeface="Bookman Uralic"/>
              </a:rPr>
              <a:t> </a:t>
            </a:r>
            <a:r>
              <a:rPr sz="1400" i="1" spc="15" dirty="0">
                <a:solidFill>
                  <a:srgbClr val="FFFFFF"/>
                </a:solidFill>
                <a:latin typeface="Bookman Uralic"/>
                <a:cs typeface="Bookman Uralic"/>
              </a:rPr>
              <a:t>Modeling</a:t>
            </a:r>
            <a:endParaRPr sz="1400">
              <a:latin typeface="Bookman Uralic"/>
              <a:cs typeface="Bookman Uralic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613829" y="1458399"/>
            <a:ext cx="9465742" cy="64203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 txBox="1"/>
          <p:nvPr/>
        </p:nvSpPr>
        <p:spPr>
          <a:xfrm>
            <a:off x="1340625" y="1935226"/>
            <a:ext cx="7920355" cy="591185"/>
          </a:xfrm>
          <a:prstGeom prst="rect">
            <a:avLst/>
          </a:prstGeom>
        </p:spPr>
        <p:txBody>
          <a:bodyPr vert="horz" wrap="square" lIns="0" tIns="8890" rIns="0" bIns="0" rtlCol="0">
            <a:spAutoFit/>
          </a:bodyPr>
          <a:lstStyle/>
          <a:p>
            <a:pPr marL="12700" marR="5080">
              <a:lnSpc>
                <a:spcPct val="100899"/>
              </a:lnSpc>
              <a:spcBef>
                <a:spcPts val="70"/>
              </a:spcBef>
            </a:pPr>
            <a:r>
              <a:rPr sz="1850" spc="-5" dirty="0">
                <a:latin typeface="URW Gothic"/>
                <a:cs typeface="URW Gothic"/>
              </a:rPr>
              <a:t>Agents </a:t>
            </a:r>
            <a:r>
              <a:rPr sz="1850" spc="-15" dirty="0">
                <a:latin typeface="URW Gothic"/>
                <a:cs typeface="URW Gothic"/>
              </a:rPr>
              <a:t>behave </a:t>
            </a:r>
            <a:r>
              <a:rPr sz="1850" spc="-5" dirty="0">
                <a:latin typeface="URW Gothic"/>
                <a:cs typeface="URW Gothic"/>
              </a:rPr>
              <a:t>as time-series </a:t>
            </a:r>
            <a:r>
              <a:rPr sz="1850" dirty="0">
                <a:latin typeface="URW Gothic"/>
                <a:cs typeface="URW Gothic"/>
              </a:rPr>
              <a:t>econometricians, </a:t>
            </a:r>
            <a:r>
              <a:rPr sz="1850" spc="-15" dirty="0">
                <a:latin typeface="URW Gothic"/>
                <a:cs typeface="URW Gothic"/>
              </a:rPr>
              <a:t>they </a:t>
            </a:r>
            <a:r>
              <a:rPr sz="1850" spc="-20" dirty="0">
                <a:latin typeface="URW Gothic"/>
                <a:cs typeface="URW Gothic"/>
              </a:rPr>
              <a:t>want </a:t>
            </a:r>
            <a:r>
              <a:rPr sz="1850" spc="-5" dirty="0">
                <a:latin typeface="URW Gothic"/>
                <a:cs typeface="URW Gothic"/>
              </a:rPr>
              <a:t>to </a:t>
            </a:r>
            <a:r>
              <a:rPr sz="1850" spc="-10" dirty="0">
                <a:latin typeface="URW Gothic"/>
                <a:cs typeface="URW Gothic"/>
              </a:rPr>
              <a:t>estimate  </a:t>
            </a:r>
            <a:r>
              <a:rPr sz="1850" spc="-5" dirty="0">
                <a:latin typeface="URW Gothic"/>
                <a:cs typeface="URW Gothic"/>
              </a:rPr>
              <a:t>the </a:t>
            </a:r>
            <a:r>
              <a:rPr sz="1850" spc="-20" dirty="0">
                <a:latin typeface="URW Gothic"/>
                <a:cs typeface="URW Gothic"/>
              </a:rPr>
              <a:t>coefficients</a:t>
            </a:r>
            <a:r>
              <a:rPr sz="1850" spc="-10" dirty="0">
                <a:latin typeface="URW Gothic"/>
                <a:cs typeface="URW Gothic"/>
              </a:rPr>
              <a:t> </a:t>
            </a:r>
            <a:r>
              <a:rPr sz="1850" spc="-25" dirty="0">
                <a:latin typeface="URW Gothic"/>
                <a:cs typeface="URW Gothic"/>
              </a:rPr>
              <a:t>for:</a:t>
            </a:r>
            <a:endParaRPr sz="1850">
              <a:latin typeface="URW Gothic"/>
              <a:cs typeface="URW Gothic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1656058" y="3144414"/>
            <a:ext cx="1340485" cy="3067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850" spc="-10" dirty="0">
                <a:latin typeface="URW Gothic"/>
                <a:cs typeface="URW Gothic"/>
              </a:rPr>
              <a:t>Dependent</a:t>
            </a:r>
            <a:endParaRPr sz="1850">
              <a:latin typeface="URW Gothic"/>
              <a:cs typeface="URW Gothic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1841206" y="3429010"/>
            <a:ext cx="970280" cy="3067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850" spc="-204" dirty="0">
                <a:latin typeface="URW Gothic"/>
                <a:cs typeface="URW Gothic"/>
              </a:rPr>
              <a:t>V</a:t>
            </a:r>
            <a:r>
              <a:rPr sz="1850" spc="-10" dirty="0">
                <a:latin typeface="URW Gothic"/>
                <a:cs typeface="URW Gothic"/>
              </a:rPr>
              <a:t>a</a:t>
            </a:r>
            <a:r>
              <a:rPr sz="1850" spc="30" dirty="0">
                <a:latin typeface="URW Gothic"/>
                <a:cs typeface="URW Gothic"/>
              </a:rPr>
              <a:t>r</a:t>
            </a:r>
            <a:r>
              <a:rPr sz="1850" spc="-5" dirty="0">
                <a:latin typeface="URW Gothic"/>
                <a:cs typeface="URW Gothic"/>
              </a:rPr>
              <a:t>i</a:t>
            </a:r>
            <a:r>
              <a:rPr sz="1850" spc="25" dirty="0">
                <a:latin typeface="URW Gothic"/>
                <a:cs typeface="URW Gothic"/>
              </a:rPr>
              <a:t>a</a:t>
            </a:r>
            <a:r>
              <a:rPr sz="1850" spc="-5" dirty="0">
                <a:latin typeface="URW Gothic"/>
                <a:cs typeface="URW Gothic"/>
              </a:rPr>
              <a:t>ble</a:t>
            </a:r>
            <a:endParaRPr sz="1850">
              <a:latin typeface="URW Gothic"/>
              <a:cs typeface="URW Gothic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4136029" y="2812468"/>
            <a:ext cx="447040" cy="3067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850" spc="-145" dirty="0">
                <a:latin typeface="Trebuchet MS"/>
                <a:cs typeface="Trebuchet MS"/>
              </a:rPr>
              <a:t>|</a:t>
            </a:r>
            <a:r>
              <a:rPr sz="1850" spc="145" dirty="0">
                <a:latin typeface="Trebuchet MS"/>
                <a:cs typeface="Trebuchet MS"/>
              </a:rPr>
              <a:t>{</a:t>
            </a:r>
            <a:r>
              <a:rPr sz="1850" spc="50" dirty="0">
                <a:latin typeface="Trebuchet MS"/>
                <a:cs typeface="Trebuchet MS"/>
              </a:rPr>
              <a:t>z}</a:t>
            </a:r>
            <a:endParaRPr sz="1850">
              <a:latin typeface="Trebuchet MS"/>
              <a:cs typeface="Trebuchet MS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3680712" y="3101030"/>
            <a:ext cx="1357630" cy="3067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850" spc="-20" dirty="0">
                <a:latin typeface="URW Gothic"/>
                <a:cs typeface="URW Gothic"/>
              </a:rPr>
              <a:t>Coefficients</a:t>
            </a:r>
            <a:endParaRPr sz="1850">
              <a:latin typeface="URW Gothic"/>
              <a:cs typeface="URW Gothic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2052044" y="2712341"/>
            <a:ext cx="3312795" cy="45021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70815">
              <a:lnSpc>
                <a:spcPts val="1675"/>
              </a:lnSpc>
              <a:spcBef>
                <a:spcPts val="90"/>
              </a:spcBef>
              <a:tabLst>
                <a:tab pos="1192530" algn="l"/>
                <a:tab pos="2247265" algn="l"/>
                <a:tab pos="3207385" algn="l"/>
              </a:tabLst>
            </a:pPr>
            <a:r>
              <a:rPr sz="1850" i="1" dirty="0">
                <a:latin typeface="URW Gothic"/>
                <a:cs typeface="URW Gothic"/>
              </a:rPr>
              <a:t>y</a:t>
            </a:r>
            <a:r>
              <a:rPr sz="1800" i="1" baseline="-13888" dirty="0">
                <a:latin typeface="URW Gothic"/>
                <a:cs typeface="URW Gothic"/>
              </a:rPr>
              <a:t>t	</a:t>
            </a:r>
            <a:r>
              <a:rPr sz="1850" spc="-10" dirty="0">
                <a:latin typeface="LM Roman 9"/>
                <a:cs typeface="LM Roman 9"/>
              </a:rPr>
              <a:t>=	</a:t>
            </a:r>
            <a:r>
              <a:rPr sz="1850" i="1" spc="-665" dirty="0">
                <a:latin typeface="DejaVu Sans"/>
                <a:cs typeface="DejaVu Sans"/>
              </a:rPr>
              <a:t>✓	</a:t>
            </a:r>
            <a:r>
              <a:rPr sz="1850" i="1" spc="-150" dirty="0">
                <a:latin typeface="Verdana"/>
                <a:cs typeface="Verdana"/>
              </a:rPr>
              <a:t>·</a:t>
            </a:r>
            <a:endParaRPr sz="1850">
              <a:latin typeface="Verdana"/>
              <a:cs typeface="Verdana"/>
            </a:endParaRPr>
          </a:p>
          <a:p>
            <a:pPr marL="63500">
              <a:lnSpc>
                <a:spcPts val="1675"/>
              </a:lnSpc>
            </a:pPr>
            <a:r>
              <a:rPr sz="1850" spc="-150" dirty="0">
                <a:latin typeface="Trebuchet MS"/>
                <a:cs typeface="Trebuchet MS"/>
              </a:rPr>
              <a:t>|{z}</a:t>
            </a:r>
            <a:endParaRPr sz="1850">
              <a:latin typeface="Trebuchet MS"/>
              <a:cs typeface="Trebuchet MS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6049062" y="2748187"/>
            <a:ext cx="492759" cy="3067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0"/>
              </a:spcBef>
            </a:pPr>
            <a:r>
              <a:rPr sz="2775" i="1" spc="37" baseline="9009" dirty="0">
                <a:latin typeface="URW Gothic"/>
                <a:cs typeface="URW Gothic"/>
              </a:rPr>
              <a:t>x</a:t>
            </a:r>
            <a:r>
              <a:rPr sz="1200" i="1" spc="25" dirty="0">
                <a:latin typeface="URW Gothic"/>
                <a:cs typeface="URW Gothic"/>
              </a:rPr>
              <a:t>t</a:t>
            </a:r>
            <a:r>
              <a:rPr sz="1200" i="1" spc="25" dirty="0">
                <a:latin typeface="DejaVu Sans"/>
                <a:cs typeface="DejaVu Sans"/>
              </a:rPr>
              <a:t>—</a:t>
            </a:r>
            <a:r>
              <a:rPr sz="1200" spc="25" dirty="0">
                <a:latin typeface="URW Gothic"/>
                <a:cs typeface="URW Gothic"/>
              </a:rPr>
              <a:t>1</a:t>
            </a:r>
            <a:endParaRPr sz="1200">
              <a:latin typeface="URW Gothic"/>
              <a:cs typeface="URW Gothic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5523384" y="3158528"/>
            <a:ext cx="1557020" cy="3067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0"/>
              </a:spcBef>
            </a:pPr>
            <a:r>
              <a:rPr sz="1850" spc="-204" dirty="0">
                <a:latin typeface="URW Gothic"/>
                <a:cs typeface="URW Gothic"/>
              </a:rPr>
              <a:t>Obse</a:t>
            </a:r>
            <a:r>
              <a:rPr sz="2775" spc="-307" baseline="67567" dirty="0">
                <a:latin typeface="Trebuchet MS"/>
                <a:cs typeface="Trebuchet MS"/>
              </a:rPr>
              <a:t>|</a:t>
            </a:r>
            <a:r>
              <a:rPr sz="1850" spc="-204" dirty="0">
                <a:latin typeface="URW Gothic"/>
                <a:cs typeface="URW Gothic"/>
              </a:rPr>
              <a:t>r</a:t>
            </a:r>
            <a:r>
              <a:rPr sz="2775" spc="-307" baseline="67567" dirty="0">
                <a:latin typeface="Trebuchet MS"/>
                <a:cs typeface="Trebuchet MS"/>
              </a:rPr>
              <a:t>{</a:t>
            </a:r>
            <a:r>
              <a:rPr sz="1850" spc="-204" dirty="0">
                <a:latin typeface="URW Gothic"/>
                <a:cs typeface="URW Gothic"/>
              </a:rPr>
              <a:t>v</a:t>
            </a:r>
            <a:r>
              <a:rPr sz="2775" spc="-307" baseline="67567" dirty="0">
                <a:latin typeface="Trebuchet MS"/>
                <a:cs typeface="Trebuchet MS"/>
              </a:rPr>
              <a:t>z</a:t>
            </a:r>
            <a:r>
              <a:rPr sz="1850" spc="-204" dirty="0">
                <a:latin typeface="URW Gothic"/>
                <a:cs typeface="URW Gothic"/>
              </a:rPr>
              <a:t>a</a:t>
            </a:r>
            <a:r>
              <a:rPr sz="2775" spc="-307" baseline="67567" dirty="0">
                <a:latin typeface="Trebuchet MS"/>
                <a:cs typeface="Trebuchet MS"/>
              </a:rPr>
              <a:t>}</a:t>
            </a:r>
            <a:r>
              <a:rPr sz="1850" spc="-204" dirty="0">
                <a:latin typeface="URW Gothic"/>
                <a:cs typeface="URW Gothic"/>
              </a:rPr>
              <a:t>tions</a:t>
            </a:r>
            <a:endParaRPr sz="1850">
              <a:latin typeface="URW Gothic"/>
              <a:cs typeface="URW Gothic"/>
            </a:endParaRPr>
          </a:p>
        </p:txBody>
      </p:sp>
      <p:sp>
        <p:nvSpPr>
          <p:cNvPr id="38" name="object 38"/>
          <p:cNvSpPr/>
          <p:nvPr/>
        </p:nvSpPr>
        <p:spPr>
          <a:xfrm>
            <a:off x="6194450" y="3086931"/>
            <a:ext cx="0" cy="29845"/>
          </a:xfrm>
          <a:custGeom>
            <a:avLst/>
            <a:gdLst/>
            <a:ahLst/>
            <a:cxnLst/>
            <a:rect l="l" t="t" r="r" b="b"/>
            <a:pathLst>
              <a:path h="29844">
                <a:moveTo>
                  <a:pt x="0" y="29636"/>
                </a:moveTo>
                <a:lnTo>
                  <a:pt x="0" y="0"/>
                </a:lnTo>
              </a:path>
            </a:pathLst>
          </a:custGeom>
          <a:ln w="404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6409004" y="3086931"/>
            <a:ext cx="0" cy="29845"/>
          </a:xfrm>
          <a:custGeom>
            <a:avLst/>
            <a:gdLst/>
            <a:ahLst/>
            <a:cxnLst/>
            <a:rect l="l" t="t" r="r" b="b"/>
            <a:pathLst>
              <a:path h="29844">
                <a:moveTo>
                  <a:pt x="0" y="29636"/>
                </a:moveTo>
                <a:lnTo>
                  <a:pt x="0" y="0"/>
                </a:lnTo>
              </a:path>
            </a:pathLst>
          </a:custGeom>
          <a:ln w="404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 txBox="1"/>
          <p:nvPr/>
        </p:nvSpPr>
        <p:spPr>
          <a:xfrm>
            <a:off x="7238632" y="2712341"/>
            <a:ext cx="1303020" cy="3067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0"/>
              </a:spcBef>
              <a:tabLst>
                <a:tab pos="993140" algn="l"/>
              </a:tabLst>
            </a:pPr>
            <a:r>
              <a:rPr sz="1850" spc="-10" dirty="0">
                <a:latin typeface="LM Roman 9"/>
                <a:cs typeface="LM Roman 9"/>
              </a:rPr>
              <a:t>+	</a:t>
            </a:r>
            <a:r>
              <a:rPr sz="1850" i="1" spc="15" dirty="0">
                <a:latin typeface="DejaVu Sans"/>
                <a:cs typeface="DejaVu Sans"/>
              </a:rPr>
              <a:t>"</a:t>
            </a:r>
            <a:r>
              <a:rPr sz="1800" i="1" spc="22" baseline="-13888" dirty="0">
                <a:latin typeface="URW Gothic"/>
                <a:cs typeface="URW Gothic"/>
              </a:rPr>
              <a:t>t</a:t>
            </a:r>
            <a:r>
              <a:rPr sz="1800" i="1" spc="-232" baseline="-13888" dirty="0">
                <a:latin typeface="URW Gothic"/>
                <a:cs typeface="URW Gothic"/>
              </a:rPr>
              <a:t> </a:t>
            </a:r>
            <a:r>
              <a:rPr sz="1850" i="1" spc="-65" dirty="0">
                <a:latin typeface="DejaVu Sans"/>
                <a:cs typeface="DejaVu Sans"/>
              </a:rPr>
              <a:t>.</a:t>
            </a:r>
            <a:endParaRPr sz="1850">
              <a:latin typeface="DejaVu Sans"/>
              <a:cs typeface="DejaVu Sans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8138352" y="2848313"/>
            <a:ext cx="447040" cy="3067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850" spc="-145" dirty="0">
                <a:latin typeface="Trebuchet MS"/>
                <a:cs typeface="Trebuchet MS"/>
              </a:rPr>
              <a:t>|</a:t>
            </a:r>
            <a:r>
              <a:rPr sz="1850" spc="145" dirty="0">
                <a:latin typeface="Trebuchet MS"/>
                <a:cs typeface="Trebuchet MS"/>
              </a:rPr>
              <a:t>{</a:t>
            </a:r>
            <a:r>
              <a:rPr sz="1850" spc="-50" dirty="0">
                <a:latin typeface="Trebuchet MS"/>
                <a:cs typeface="Trebuchet MS"/>
              </a:rPr>
              <a:t>z</a:t>
            </a:r>
            <a:r>
              <a:rPr sz="1850" spc="145" dirty="0">
                <a:latin typeface="Trebuchet MS"/>
                <a:cs typeface="Trebuchet MS"/>
              </a:rPr>
              <a:t>}</a:t>
            </a:r>
            <a:endParaRPr sz="1850">
              <a:latin typeface="Trebuchet MS"/>
              <a:cs typeface="Trebuchet MS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7685852" y="3136875"/>
            <a:ext cx="1351915" cy="3067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850" spc="-5" dirty="0">
                <a:latin typeface="URW Gothic"/>
                <a:cs typeface="URW Gothic"/>
              </a:rPr>
              <a:t>White</a:t>
            </a:r>
            <a:r>
              <a:rPr sz="1850" spc="-85" dirty="0">
                <a:latin typeface="URW Gothic"/>
                <a:cs typeface="URW Gothic"/>
              </a:rPr>
              <a:t> </a:t>
            </a:r>
            <a:r>
              <a:rPr sz="1850" spc="-5" dirty="0">
                <a:latin typeface="URW Gothic"/>
                <a:cs typeface="URW Gothic"/>
              </a:rPr>
              <a:t>Noise</a:t>
            </a:r>
            <a:endParaRPr sz="1850">
              <a:latin typeface="URW Gothic"/>
              <a:cs typeface="URW Gothic"/>
            </a:endParaRPr>
          </a:p>
        </p:txBody>
      </p:sp>
      <p:grpSp>
        <p:nvGrpSpPr>
          <p:cNvPr id="43" name="object 43"/>
          <p:cNvGrpSpPr/>
          <p:nvPr/>
        </p:nvGrpSpPr>
        <p:grpSpPr>
          <a:xfrm>
            <a:off x="4484144" y="4010521"/>
            <a:ext cx="432434" cy="229235"/>
            <a:chOff x="4484144" y="4010521"/>
            <a:chExt cx="432434" cy="229235"/>
          </a:xfrm>
        </p:grpSpPr>
        <p:sp>
          <p:nvSpPr>
            <p:cNvPr id="44" name="object 44"/>
            <p:cNvSpPr/>
            <p:nvPr/>
          </p:nvSpPr>
          <p:spPr>
            <a:xfrm>
              <a:off x="4494530" y="4020921"/>
              <a:ext cx="412115" cy="208279"/>
            </a:xfrm>
            <a:custGeom>
              <a:avLst/>
              <a:gdLst/>
              <a:ahLst/>
              <a:cxnLst/>
              <a:rect l="l" t="t" r="r" b="b"/>
              <a:pathLst>
                <a:path w="412114" h="208279">
                  <a:moveTo>
                    <a:pt x="307606" y="0"/>
                  </a:moveTo>
                  <a:lnTo>
                    <a:pt x="103974" y="0"/>
                  </a:lnTo>
                  <a:lnTo>
                    <a:pt x="63602" y="8203"/>
                  </a:lnTo>
                  <a:lnTo>
                    <a:pt x="30541" y="30540"/>
                  </a:lnTo>
                  <a:lnTo>
                    <a:pt x="8204" y="63597"/>
                  </a:lnTo>
                  <a:lnTo>
                    <a:pt x="0" y="103962"/>
                  </a:lnTo>
                  <a:lnTo>
                    <a:pt x="8204" y="144327"/>
                  </a:lnTo>
                  <a:lnTo>
                    <a:pt x="30541" y="177384"/>
                  </a:lnTo>
                  <a:lnTo>
                    <a:pt x="63602" y="199720"/>
                  </a:lnTo>
                  <a:lnTo>
                    <a:pt x="103974" y="207924"/>
                  </a:lnTo>
                  <a:lnTo>
                    <a:pt x="307606" y="207924"/>
                  </a:lnTo>
                  <a:lnTo>
                    <a:pt x="347979" y="199720"/>
                  </a:lnTo>
                  <a:lnTo>
                    <a:pt x="381039" y="177384"/>
                  </a:lnTo>
                  <a:lnTo>
                    <a:pt x="403377" y="144327"/>
                  </a:lnTo>
                  <a:lnTo>
                    <a:pt x="411581" y="103962"/>
                  </a:lnTo>
                  <a:lnTo>
                    <a:pt x="403377" y="63597"/>
                  </a:lnTo>
                  <a:lnTo>
                    <a:pt x="381039" y="30540"/>
                  </a:lnTo>
                  <a:lnTo>
                    <a:pt x="347979" y="8203"/>
                  </a:lnTo>
                  <a:lnTo>
                    <a:pt x="307606" y="0"/>
                  </a:lnTo>
                  <a:close/>
                </a:path>
              </a:pathLst>
            </a:custGeom>
            <a:solidFill>
              <a:srgbClr val="999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4494540" y="4020917"/>
              <a:ext cx="412115" cy="208279"/>
            </a:xfrm>
            <a:custGeom>
              <a:avLst/>
              <a:gdLst/>
              <a:ahLst/>
              <a:cxnLst/>
              <a:rect l="l" t="t" r="r" b="b"/>
              <a:pathLst>
                <a:path w="412114" h="208279">
                  <a:moveTo>
                    <a:pt x="103964" y="207928"/>
                  </a:moveTo>
                  <a:lnTo>
                    <a:pt x="63596" y="199725"/>
                  </a:lnTo>
                  <a:lnTo>
                    <a:pt x="30539" y="177389"/>
                  </a:lnTo>
                  <a:lnTo>
                    <a:pt x="8203" y="144331"/>
                  </a:lnTo>
                  <a:lnTo>
                    <a:pt x="0" y="103964"/>
                  </a:lnTo>
                  <a:lnTo>
                    <a:pt x="8203" y="63596"/>
                  </a:lnTo>
                  <a:lnTo>
                    <a:pt x="30539" y="30539"/>
                  </a:lnTo>
                  <a:lnTo>
                    <a:pt x="63596" y="8203"/>
                  </a:lnTo>
                  <a:lnTo>
                    <a:pt x="103964" y="0"/>
                  </a:lnTo>
                  <a:lnTo>
                    <a:pt x="307603" y="0"/>
                  </a:lnTo>
                  <a:lnTo>
                    <a:pt x="347970" y="8203"/>
                  </a:lnTo>
                  <a:lnTo>
                    <a:pt x="381027" y="30539"/>
                  </a:lnTo>
                  <a:lnTo>
                    <a:pt x="403364" y="63596"/>
                  </a:lnTo>
                  <a:lnTo>
                    <a:pt x="411567" y="103964"/>
                  </a:lnTo>
                  <a:lnTo>
                    <a:pt x="403364" y="144331"/>
                  </a:lnTo>
                  <a:lnTo>
                    <a:pt x="381027" y="177389"/>
                  </a:lnTo>
                  <a:lnTo>
                    <a:pt x="347970" y="199725"/>
                  </a:lnTo>
                  <a:lnTo>
                    <a:pt x="307603" y="207928"/>
                  </a:lnTo>
                  <a:lnTo>
                    <a:pt x="103964" y="207928"/>
                  </a:lnTo>
                  <a:close/>
                </a:path>
              </a:pathLst>
            </a:custGeom>
            <a:ln w="20792">
              <a:solidFill>
                <a:srgbClr val="999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6" name="object 46"/>
          <p:cNvSpPr txBox="1"/>
          <p:nvPr/>
        </p:nvSpPr>
        <p:spPr>
          <a:xfrm>
            <a:off x="4585790" y="4034208"/>
            <a:ext cx="22923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spc="10" dirty="0">
                <a:solidFill>
                  <a:srgbClr val="FFFFFF"/>
                </a:solidFill>
                <a:latin typeface="URW Gothic"/>
                <a:cs typeface="URW Gothic"/>
              </a:rPr>
              <a:t>RLS</a:t>
            </a:r>
            <a:endParaRPr sz="1000">
              <a:latin typeface="URW Gothic"/>
              <a:cs typeface="URW Gothic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1315225" y="3982237"/>
            <a:ext cx="6995795" cy="131826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04775">
              <a:lnSpc>
                <a:spcPct val="100000"/>
              </a:lnSpc>
              <a:spcBef>
                <a:spcPts val="90"/>
              </a:spcBef>
              <a:tabLst>
                <a:tab pos="623570" algn="l"/>
              </a:tabLst>
            </a:pPr>
            <a:r>
              <a:rPr sz="1850" spc="475" dirty="0">
                <a:latin typeface="LM Roman 9"/>
                <a:cs typeface="LM Roman 9"/>
              </a:rPr>
              <a:t>=</a:t>
            </a:r>
            <a:r>
              <a:rPr sz="1850" i="1" spc="475" dirty="0">
                <a:latin typeface="Arial"/>
                <a:cs typeface="Arial"/>
              </a:rPr>
              <a:t>)	</a:t>
            </a:r>
            <a:r>
              <a:rPr sz="1850" dirty="0">
                <a:latin typeface="URW Gothic"/>
                <a:cs typeface="URW Gothic"/>
              </a:rPr>
              <a:t>Explanatory</a:t>
            </a:r>
            <a:r>
              <a:rPr sz="1850" spc="-10" dirty="0">
                <a:latin typeface="URW Gothic"/>
                <a:cs typeface="URW Gothic"/>
              </a:rPr>
              <a:t> </a:t>
            </a:r>
            <a:r>
              <a:rPr sz="1850" spc="-5" dirty="0">
                <a:latin typeface="URW Gothic"/>
                <a:cs typeface="URW Gothic"/>
              </a:rPr>
              <a:t>example:</a:t>
            </a:r>
            <a:endParaRPr sz="1850">
              <a:latin typeface="URW Gothic"/>
              <a:cs typeface="URW Gothic"/>
            </a:endParaRPr>
          </a:p>
          <a:p>
            <a:pPr marL="38100">
              <a:lnSpc>
                <a:spcPct val="100000"/>
              </a:lnSpc>
              <a:spcBef>
                <a:spcPts val="2385"/>
              </a:spcBef>
            </a:pPr>
            <a:r>
              <a:rPr sz="1850" u="sng" spc="-5" dirty="0">
                <a:uFill>
                  <a:solidFill>
                    <a:srgbClr val="000000"/>
                  </a:solidFill>
                </a:uFill>
                <a:latin typeface="URW Gothic"/>
                <a:cs typeface="URW Gothic"/>
              </a:rPr>
              <a:t>Applications:</a:t>
            </a:r>
            <a:endParaRPr sz="1850">
              <a:latin typeface="URW Gothic"/>
              <a:cs typeface="URW Gothic"/>
            </a:endParaRPr>
          </a:p>
          <a:p>
            <a:pPr marL="518795" indent="-241300">
              <a:lnSpc>
                <a:spcPct val="100000"/>
              </a:lnSpc>
              <a:spcBef>
                <a:spcPts val="1145"/>
              </a:spcBef>
              <a:buClr>
                <a:srgbClr val="3333B3"/>
              </a:buClr>
              <a:buFont typeface="Verdana"/>
              <a:buChar char="•"/>
              <a:tabLst>
                <a:tab pos="519430" algn="l"/>
              </a:tabLst>
            </a:pPr>
            <a:r>
              <a:rPr sz="1850" spc="-5" dirty="0">
                <a:latin typeface="URW Gothic"/>
                <a:cs typeface="URW Gothic"/>
              </a:rPr>
              <a:t>Baseline </a:t>
            </a:r>
            <a:r>
              <a:rPr sz="1850" spc="-10" dirty="0">
                <a:latin typeface="URW Gothic"/>
                <a:cs typeface="URW Gothic"/>
              </a:rPr>
              <a:t>NK model </a:t>
            </a:r>
            <a:r>
              <a:rPr sz="1850" spc="-5" dirty="0">
                <a:latin typeface="URW Gothic"/>
                <a:cs typeface="URW Gothic"/>
              </a:rPr>
              <a:t>undel AL (results in </a:t>
            </a:r>
            <a:r>
              <a:rPr sz="1850" spc="-15" dirty="0">
                <a:latin typeface="URW Gothic"/>
                <a:cs typeface="URW Gothic"/>
              </a:rPr>
              <a:t>background</a:t>
            </a:r>
            <a:r>
              <a:rPr sz="1850" spc="-5" dirty="0">
                <a:latin typeface="URW Gothic"/>
                <a:cs typeface="URW Gothic"/>
              </a:rPr>
              <a:t> slides)</a:t>
            </a:r>
            <a:endParaRPr sz="1850">
              <a:latin typeface="URW Gothic"/>
              <a:cs typeface="URW Gothic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1581054" y="5421002"/>
            <a:ext cx="7240905" cy="3067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52729" indent="-240665">
              <a:lnSpc>
                <a:spcPct val="100000"/>
              </a:lnSpc>
              <a:spcBef>
                <a:spcPts val="90"/>
              </a:spcBef>
              <a:buClr>
                <a:srgbClr val="3333B3"/>
              </a:buClr>
              <a:buFont typeface="Verdana"/>
              <a:buChar char="•"/>
              <a:tabLst>
                <a:tab pos="253365" algn="l"/>
              </a:tabLst>
            </a:pPr>
            <a:r>
              <a:rPr sz="1850" spc="-10" dirty="0">
                <a:latin typeface="URW Gothic"/>
                <a:cs typeface="URW Gothic"/>
              </a:rPr>
              <a:t>Dynamic NK model </a:t>
            </a:r>
            <a:r>
              <a:rPr sz="1850" spc="-5" dirty="0">
                <a:latin typeface="URW Gothic"/>
                <a:cs typeface="URW Gothic"/>
              </a:rPr>
              <a:t>with </a:t>
            </a:r>
            <a:r>
              <a:rPr sz="1850" spc="-10" dirty="0">
                <a:latin typeface="URW Gothic"/>
                <a:cs typeface="URW Gothic"/>
              </a:rPr>
              <a:t>financial </a:t>
            </a:r>
            <a:r>
              <a:rPr sz="1850" dirty="0">
                <a:latin typeface="URW Gothic"/>
                <a:cs typeface="URW Gothic"/>
              </a:rPr>
              <a:t>frictions </a:t>
            </a:r>
            <a:r>
              <a:rPr sz="1850" spc="-5" dirty="0">
                <a:latin typeface="URW Gothic"/>
                <a:cs typeface="URW Gothic"/>
              </a:rPr>
              <a:t>under AL</a:t>
            </a:r>
            <a:r>
              <a:rPr sz="1850" spc="5" dirty="0">
                <a:latin typeface="URW Gothic"/>
                <a:cs typeface="URW Gothic"/>
              </a:rPr>
              <a:t> </a:t>
            </a:r>
            <a:r>
              <a:rPr sz="1850" spc="-5" dirty="0">
                <a:latin typeface="URW Gothic"/>
                <a:cs typeface="URW Gothic"/>
              </a:rPr>
              <a:t>(Bernanke</a:t>
            </a:r>
            <a:endParaRPr sz="1850">
              <a:latin typeface="URW Gothic"/>
              <a:cs typeface="URW Gothic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1821457" y="5705599"/>
            <a:ext cx="1426845" cy="3067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850" spc="-5" dirty="0">
                <a:latin typeface="URW Gothic"/>
                <a:cs typeface="URW Gothic"/>
              </a:rPr>
              <a:t>et al.</a:t>
            </a:r>
            <a:r>
              <a:rPr sz="1850" spc="-85" dirty="0">
                <a:latin typeface="URW Gothic"/>
                <a:cs typeface="URW Gothic"/>
              </a:rPr>
              <a:t> </a:t>
            </a:r>
            <a:r>
              <a:rPr sz="1850" spc="-5" dirty="0">
                <a:latin typeface="URW Gothic"/>
                <a:cs typeface="URW Gothic"/>
              </a:rPr>
              <a:t>[1999])</a:t>
            </a:r>
            <a:endParaRPr sz="1850">
              <a:latin typeface="URW Gothic"/>
              <a:cs typeface="URW Gothic"/>
            </a:endParaRPr>
          </a:p>
        </p:txBody>
      </p:sp>
      <p:grpSp>
        <p:nvGrpSpPr>
          <p:cNvPr id="50" name="object 50"/>
          <p:cNvGrpSpPr/>
          <p:nvPr/>
        </p:nvGrpSpPr>
        <p:grpSpPr>
          <a:xfrm>
            <a:off x="3289684" y="5733885"/>
            <a:ext cx="450850" cy="229235"/>
            <a:chOff x="3289684" y="5733885"/>
            <a:chExt cx="450850" cy="229235"/>
          </a:xfrm>
        </p:grpSpPr>
        <p:sp>
          <p:nvSpPr>
            <p:cNvPr id="51" name="object 51"/>
            <p:cNvSpPr/>
            <p:nvPr/>
          </p:nvSpPr>
          <p:spPr>
            <a:xfrm>
              <a:off x="3300082" y="5744286"/>
              <a:ext cx="429895" cy="208279"/>
            </a:xfrm>
            <a:custGeom>
              <a:avLst/>
              <a:gdLst/>
              <a:ahLst/>
              <a:cxnLst/>
              <a:rect l="l" t="t" r="r" b="b"/>
              <a:pathLst>
                <a:path w="429895" h="208279">
                  <a:moveTo>
                    <a:pt x="325666" y="0"/>
                  </a:moveTo>
                  <a:lnTo>
                    <a:pt x="103962" y="0"/>
                  </a:lnTo>
                  <a:lnTo>
                    <a:pt x="63597" y="8203"/>
                  </a:lnTo>
                  <a:lnTo>
                    <a:pt x="30540" y="30540"/>
                  </a:lnTo>
                  <a:lnTo>
                    <a:pt x="8203" y="63597"/>
                  </a:lnTo>
                  <a:lnTo>
                    <a:pt x="0" y="103962"/>
                  </a:lnTo>
                  <a:lnTo>
                    <a:pt x="8203" y="144327"/>
                  </a:lnTo>
                  <a:lnTo>
                    <a:pt x="30540" y="177384"/>
                  </a:lnTo>
                  <a:lnTo>
                    <a:pt x="63597" y="199720"/>
                  </a:lnTo>
                  <a:lnTo>
                    <a:pt x="103962" y="207924"/>
                  </a:lnTo>
                  <a:lnTo>
                    <a:pt x="325666" y="207924"/>
                  </a:lnTo>
                  <a:lnTo>
                    <a:pt x="366031" y="199720"/>
                  </a:lnTo>
                  <a:lnTo>
                    <a:pt x="399087" y="177384"/>
                  </a:lnTo>
                  <a:lnTo>
                    <a:pt x="421424" y="144327"/>
                  </a:lnTo>
                  <a:lnTo>
                    <a:pt x="429628" y="103962"/>
                  </a:lnTo>
                  <a:lnTo>
                    <a:pt x="421424" y="63597"/>
                  </a:lnTo>
                  <a:lnTo>
                    <a:pt x="399087" y="30540"/>
                  </a:lnTo>
                  <a:lnTo>
                    <a:pt x="366031" y="8203"/>
                  </a:lnTo>
                  <a:lnTo>
                    <a:pt x="325666" y="0"/>
                  </a:lnTo>
                  <a:close/>
                </a:path>
              </a:pathLst>
            </a:custGeom>
            <a:solidFill>
              <a:srgbClr val="999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3300080" y="5744281"/>
              <a:ext cx="429895" cy="208279"/>
            </a:xfrm>
            <a:custGeom>
              <a:avLst/>
              <a:gdLst/>
              <a:ahLst/>
              <a:cxnLst/>
              <a:rect l="l" t="t" r="r" b="b"/>
              <a:pathLst>
                <a:path w="429895" h="208279">
                  <a:moveTo>
                    <a:pt x="103964" y="207928"/>
                  </a:moveTo>
                  <a:lnTo>
                    <a:pt x="63596" y="199725"/>
                  </a:lnTo>
                  <a:lnTo>
                    <a:pt x="30539" y="177389"/>
                  </a:lnTo>
                  <a:lnTo>
                    <a:pt x="8203" y="144331"/>
                  </a:lnTo>
                  <a:lnTo>
                    <a:pt x="0" y="103964"/>
                  </a:lnTo>
                  <a:lnTo>
                    <a:pt x="8203" y="63596"/>
                  </a:lnTo>
                  <a:lnTo>
                    <a:pt x="30539" y="30539"/>
                  </a:lnTo>
                  <a:lnTo>
                    <a:pt x="63596" y="8203"/>
                  </a:lnTo>
                  <a:lnTo>
                    <a:pt x="103964" y="0"/>
                  </a:lnTo>
                  <a:lnTo>
                    <a:pt x="325663" y="0"/>
                  </a:lnTo>
                  <a:lnTo>
                    <a:pt x="366031" y="8203"/>
                  </a:lnTo>
                  <a:lnTo>
                    <a:pt x="399088" y="30539"/>
                  </a:lnTo>
                  <a:lnTo>
                    <a:pt x="421425" y="63596"/>
                  </a:lnTo>
                  <a:lnTo>
                    <a:pt x="429628" y="103964"/>
                  </a:lnTo>
                  <a:lnTo>
                    <a:pt x="421425" y="144331"/>
                  </a:lnTo>
                  <a:lnTo>
                    <a:pt x="399088" y="177389"/>
                  </a:lnTo>
                  <a:lnTo>
                    <a:pt x="366031" y="199725"/>
                  </a:lnTo>
                  <a:lnTo>
                    <a:pt x="325663" y="207928"/>
                  </a:lnTo>
                  <a:lnTo>
                    <a:pt x="103964" y="207928"/>
                  </a:lnTo>
                  <a:close/>
                </a:path>
              </a:pathLst>
            </a:custGeom>
            <a:ln w="20792">
              <a:solidFill>
                <a:srgbClr val="999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3" name="object 53"/>
          <p:cNvSpPr txBox="1"/>
          <p:nvPr/>
        </p:nvSpPr>
        <p:spPr>
          <a:xfrm>
            <a:off x="3391341" y="5757595"/>
            <a:ext cx="247650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spc="5" dirty="0">
                <a:solidFill>
                  <a:srgbClr val="FFFFFF"/>
                </a:solidFill>
                <a:latin typeface="URW Gothic"/>
                <a:cs typeface="URW Gothic"/>
              </a:rPr>
              <a:t>IRFs</a:t>
            </a:r>
            <a:endParaRPr sz="1000">
              <a:latin typeface="URW Gothic"/>
              <a:cs typeface="URW Gothic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1581054" y="6132506"/>
            <a:ext cx="7581265" cy="3067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52729" indent="-240665">
              <a:lnSpc>
                <a:spcPct val="100000"/>
              </a:lnSpc>
              <a:spcBef>
                <a:spcPts val="90"/>
              </a:spcBef>
              <a:buClr>
                <a:srgbClr val="3333B3"/>
              </a:buClr>
              <a:buFont typeface="Verdana"/>
              <a:buChar char="•"/>
              <a:tabLst>
                <a:tab pos="253365" algn="l"/>
              </a:tabLst>
            </a:pPr>
            <a:r>
              <a:rPr sz="1850" spc="-5" dirty="0">
                <a:latin typeface="URW Gothic"/>
                <a:cs typeface="URW Gothic"/>
              </a:rPr>
              <a:t>Medium-scale </a:t>
            </a:r>
            <a:r>
              <a:rPr sz="1850" spc="-10" dirty="0">
                <a:latin typeface="URW Gothic"/>
                <a:cs typeface="URW Gothic"/>
              </a:rPr>
              <a:t>DSGE model </a:t>
            </a:r>
            <a:r>
              <a:rPr sz="1850" spc="-5" dirty="0">
                <a:latin typeface="URW Gothic"/>
                <a:cs typeface="URW Gothic"/>
              </a:rPr>
              <a:t>under AL (Smets </a:t>
            </a:r>
            <a:r>
              <a:rPr sz="1850" spc="-10" dirty="0">
                <a:latin typeface="URW Gothic"/>
                <a:cs typeface="URW Gothic"/>
              </a:rPr>
              <a:t>and </a:t>
            </a:r>
            <a:r>
              <a:rPr sz="1850" spc="-15" dirty="0">
                <a:latin typeface="URW Gothic"/>
                <a:cs typeface="URW Gothic"/>
              </a:rPr>
              <a:t>Wouters</a:t>
            </a:r>
            <a:r>
              <a:rPr sz="1850" spc="5" dirty="0">
                <a:latin typeface="URW Gothic"/>
                <a:cs typeface="URW Gothic"/>
              </a:rPr>
              <a:t> </a:t>
            </a:r>
            <a:r>
              <a:rPr sz="1850" spc="-5" dirty="0">
                <a:latin typeface="URW Gothic"/>
                <a:cs typeface="URW Gothic"/>
              </a:rPr>
              <a:t>[2007])</a:t>
            </a:r>
            <a:endParaRPr sz="1850">
              <a:latin typeface="URW Gothic"/>
              <a:cs typeface="URW Gothic"/>
            </a:endParaRPr>
          </a:p>
        </p:txBody>
      </p:sp>
      <p:grpSp>
        <p:nvGrpSpPr>
          <p:cNvPr id="55" name="object 55"/>
          <p:cNvGrpSpPr/>
          <p:nvPr/>
        </p:nvGrpSpPr>
        <p:grpSpPr>
          <a:xfrm>
            <a:off x="1823761" y="6445393"/>
            <a:ext cx="450850" cy="229235"/>
            <a:chOff x="1823761" y="6445393"/>
            <a:chExt cx="450850" cy="229235"/>
          </a:xfrm>
        </p:grpSpPr>
        <p:sp>
          <p:nvSpPr>
            <p:cNvPr id="56" name="object 56"/>
            <p:cNvSpPr/>
            <p:nvPr/>
          </p:nvSpPr>
          <p:spPr>
            <a:xfrm>
              <a:off x="1834159" y="6455789"/>
              <a:ext cx="429895" cy="208279"/>
            </a:xfrm>
            <a:custGeom>
              <a:avLst/>
              <a:gdLst/>
              <a:ahLst/>
              <a:cxnLst/>
              <a:rect l="l" t="t" r="r" b="b"/>
              <a:pathLst>
                <a:path w="429894" h="208279">
                  <a:moveTo>
                    <a:pt x="325666" y="0"/>
                  </a:moveTo>
                  <a:lnTo>
                    <a:pt x="103962" y="0"/>
                  </a:lnTo>
                  <a:lnTo>
                    <a:pt x="63597" y="8203"/>
                  </a:lnTo>
                  <a:lnTo>
                    <a:pt x="30540" y="30539"/>
                  </a:lnTo>
                  <a:lnTo>
                    <a:pt x="8203" y="63597"/>
                  </a:lnTo>
                  <a:lnTo>
                    <a:pt x="0" y="103964"/>
                  </a:lnTo>
                  <a:lnTo>
                    <a:pt x="8203" y="144332"/>
                  </a:lnTo>
                  <a:lnTo>
                    <a:pt x="30540" y="177389"/>
                  </a:lnTo>
                  <a:lnTo>
                    <a:pt x="63597" y="199724"/>
                  </a:lnTo>
                  <a:lnTo>
                    <a:pt x="103962" y="207928"/>
                  </a:lnTo>
                  <a:lnTo>
                    <a:pt x="325666" y="207928"/>
                  </a:lnTo>
                  <a:lnTo>
                    <a:pt x="366031" y="199724"/>
                  </a:lnTo>
                  <a:lnTo>
                    <a:pt x="399087" y="177389"/>
                  </a:lnTo>
                  <a:lnTo>
                    <a:pt x="421424" y="144332"/>
                  </a:lnTo>
                  <a:lnTo>
                    <a:pt x="429628" y="103964"/>
                  </a:lnTo>
                  <a:lnTo>
                    <a:pt x="421424" y="63597"/>
                  </a:lnTo>
                  <a:lnTo>
                    <a:pt x="399087" y="30539"/>
                  </a:lnTo>
                  <a:lnTo>
                    <a:pt x="366031" y="8203"/>
                  </a:lnTo>
                  <a:lnTo>
                    <a:pt x="325666" y="0"/>
                  </a:lnTo>
                  <a:close/>
                </a:path>
              </a:pathLst>
            </a:custGeom>
            <a:solidFill>
              <a:srgbClr val="999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1834157" y="6455789"/>
              <a:ext cx="429895" cy="208279"/>
            </a:xfrm>
            <a:custGeom>
              <a:avLst/>
              <a:gdLst/>
              <a:ahLst/>
              <a:cxnLst/>
              <a:rect l="l" t="t" r="r" b="b"/>
              <a:pathLst>
                <a:path w="429894" h="208279">
                  <a:moveTo>
                    <a:pt x="103964" y="207928"/>
                  </a:moveTo>
                  <a:lnTo>
                    <a:pt x="63596" y="199725"/>
                  </a:lnTo>
                  <a:lnTo>
                    <a:pt x="30539" y="177389"/>
                  </a:lnTo>
                  <a:lnTo>
                    <a:pt x="8203" y="144331"/>
                  </a:lnTo>
                  <a:lnTo>
                    <a:pt x="0" y="103964"/>
                  </a:lnTo>
                  <a:lnTo>
                    <a:pt x="8203" y="63596"/>
                  </a:lnTo>
                  <a:lnTo>
                    <a:pt x="30539" y="30539"/>
                  </a:lnTo>
                  <a:lnTo>
                    <a:pt x="63596" y="8203"/>
                  </a:lnTo>
                  <a:lnTo>
                    <a:pt x="103964" y="0"/>
                  </a:lnTo>
                  <a:lnTo>
                    <a:pt x="325663" y="0"/>
                  </a:lnTo>
                  <a:lnTo>
                    <a:pt x="366031" y="8203"/>
                  </a:lnTo>
                  <a:lnTo>
                    <a:pt x="399088" y="30539"/>
                  </a:lnTo>
                  <a:lnTo>
                    <a:pt x="421425" y="63596"/>
                  </a:lnTo>
                  <a:lnTo>
                    <a:pt x="429628" y="103964"/>
                  </a:lnTo>
                  <a:lnTo>
                    <a:pt x="421425" y="144331"/>
                  </a:lnTo>
                  <a:lnTo>
                    <a:pt x="399088" y="177389"/>
                  </a:lnTo>
                  <a:lnTo>
                    <a:pt x="366031" y="199725"/>
                  </a:lnTo>
                  <a:lnTo>
                    <a:pt x="325663" y="207928"/>
                  </a:lnTo>
                  <a:lnTo>
                    <a:pt x="103964" y="207928"/>
                  </a:lnTo>
                  <a:close/>
                </a:path>
              </a:pathLst>
            </a:custGeom>
            <a:ln w="20792">
              <a:solidFill>
                <a:srgbClr val="999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8" name="object 58"/>
          <p:cNvSpPr txBox="1"/>
          <p:nvPr/>
        </p:nvSpPr>
        <p:spPr>
          <a:xfrm>
            <a:off x="1925418" y="6469072"/>
            <a:ext cx="247650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spc="5" dirty="0">
                <a:solidFill>
                  <a:srgbClr val="FFFFFF"/>
                </a:solidFill>
                <a:latin typeface="URW Gothic"/>
                <a:cs typeface="URW Gothic"/>
              </a:rPr>
              <a:t>IRFs</a:t>
            </a:r>
            <a:endParaRPr sz="1000">
              <a:latin typeface="URW Gothic"/>
              <a:cs typeface="URW Gothic"/>
            </a:endParaRPr>
          </a:p>
        </p:txBody>
      </p:sp>
      <p:sp>
        <p:nvSpPr>
          <p:cNvPr id="59" name="object 5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50"/>
              </a:spcBef>
            </a:pPr>
            <a:fld id="{81D60167-4931-47E6-BA6A-407CBD079E47}" type="slidenum">
              <a:rPr spc="10" dirty="0"/>
              <a:t>6</a:t>
            </a:fld>
            <a:r>
              <a:rPr spc="-165" dirty="0"/>
              <a:t> </a:t>
            </a:r>
            <a:r>
              <a:rPr spc="10" dirty="0"/>
              <a:t>/</a:t>
            </a:r>
            <a:r>
              <a:rPr spc="-160" dirty="0"/>
              <a:t> </a:t>
            </a:r>
            <a:r>
              <a:rPr spc="10" dirty="0"/>
              <a:t>27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613829" y="228596"/>
            <a:ext cx="9465945" cy="626110"/>
            <a:chOff x="613829" y="228596"/>
            <a:chExt cx="9465945" cy="626110"/>
          </a:xfrm>
        </p:grpSpPr>
        <p:sp>
          <p:nvSpPr>
            <p:cNvPr id="3" name="object 3"/>
            <p:cNvSpPr/>
            <p:nvPr/>
          </p:nvSpPr>
          <p:spPr>
            <a:xfrm>
              <a:off x="613829" y="228596"/>
              <a:ext cx="9465742" cy="62591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56470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960014" y="456583"/>
              <a:ext cx="84351" cy="84351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822983" y="230389"/>
            <a:ext cx="77025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5" dirty="0">
                <a:solidFill>
                  <a:srgbClr val="FFFFFF"/>
                </a:solidFill>
                <a:latin typeface="Bookman Uralic"/>
                <a:cs typeface="Bookman Uralic"/>
              </a:rPr>
              <a:t>Introduction</a:t>
            </a:r>
            <a:endParaRPr sz="1000">
              <a:latin typeface="Bookman Uralic"/>
              <a:cs typeface="Bookman Uralic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613829" y="456583"/>
            <a:ext cx="9465945" cy="800100"/>
            <a:chOff x="613829" y="456583"/>
            <a:chExt cx="9465945" cy="800100"/>
          </a:xfrm>
        </p:grpSpPr>
        <p:sp>
          <p:nvSpPr>
            <p:cNvPr id="8" name="object 8"/>
            <p:cNvSpPr/>
            <p:nvPr/>
          </p:nvSpPr>
          <p:spPr>
            <a:xfrm>
              <a:off x="2545342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093219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196761" y="456583"/>
              <a:ext cx="84351" cy="8435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5767802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5871345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5974863" y="456583"/>
              <a:ext cx="84351" cy="84351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6078406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7439796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7543338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7646856" y="456583"/>
              <a:ext cx="84351" cy="84351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7750399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9127372" y="456583"/>
              <a:ext cx="84351" cy="84351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9230914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613829" y="790336"/>
              <a:ext cx="9465742" cy="128380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613829" y="886604"/>
              <a:ext cx="9465945" cy="370205"/>
            </a:xfrm>
            <a:custGeom>
              <a:avLst/>
              <a:gdLst/>
              <a:ahLst/>
              <a:cxnLst/>
              <a:rect l="l" t="t" r="r" b="b"/>
              <a:pathLst>
                <a:path w="9465945" h="370205">
                  <a:moveTo>
                    <a:pt x="9465741" y="0"/>
                  </a:moveTo>
                  <a:lnTo>
                    <a:pt x="0" y="0"/>
                  </a:lnTo>
                  <a:lnTo>
                    <a:pt x="0" y="369984"/>
                  </a:lnTo>
                  <a:lnTo>
                    <a:pt x="9465741" y="369984"/>
                  </a:lnTo>
                  <a:lnTo>
                    <a:pt x="9465741" y="0"/>
                  </a:lnTo>
                  <a:close/>
                </a:path>
              </a:pathLst>
            </a:custGeom>
            <a:solidFill>
              <a:srgbClr val="3333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/>
          <p:nvPr/>
        </p:nvSpPr>
        <p:spPr>
          <a:xfrm>
            <a:off x="2511855" y="230389"/>
            <a:ext cx="62928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5" dirty="0">
                <a:solidFill>
                  <a:srgbClr val="FFFFFF"/>
                </a:solidFill>
                <a:latin typeface="Bookman Uralic"/>
                <a:cs typeface="Bookman Uralic"/>
              </a:rPr>
              <a:t>Literature</a:t>
            </a:r>
            <a:endParaRPr sz="1000">
              <a:latin typeface="Bookman Uralic"/>
              <a:cs typeface="Bookman Uralic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4059721" y="230389"/>
            <a:ext cx="75628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AL in</a:t>
            </a:r>
            <a:r>
              <a:rPr sz="1000" i="1" spc="-75" dirty="0">
                <a:solidFill>
                  <a:srgbClr val="FFFFFF"/>
                </a:solidFill>
                <a:latin typeface="Bookman Uralic"/>
                <a:cs typeface="Bookman Uralic"/>
              </a:rPr>
              <a:t> </a:t>
            </a:r>
            <a:r>
              <a:rPr sz="1000" i="1" spc="15" dirty="0">
                <a:solidFill>
                  <a:srgbClr val="FFFFFF"/>
                </a:solidFill>
                <a:latin typeface="Bookman Uralic"/>
                <a:cs typeface="Bookman Uralic"/>
              </a:rPr>
              <a:t>RANK</a:t>
            </a:r>
            <a:endParaRPr sz="1000">
              <a:latin typeface="Bookman Uralic"/>
              <a:cs typeface="Bookman Uralic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5734298" y="230389"/>
            <a:ext cx="75374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AL in</a:t>
            </a:r>
            <a:r>
              <a:rPr sz="1000" i="1" spc="-75" dirty="0">
                <a:solidFill>
                  <a:srgbClr val="FFFFFF"/>
                </a:solidFill>
                <a:latin typeface="Bookman Uralic"/>
                <a:cs typeface="Bookman Uralic"/>
              </a:rPr>
              <a:t> </a:t>
            </a:r>
            <a:r>
              <a:rPr sz="1000" i="1" spc="15" dirty="0">
                <a:solidFill>
                  <a:srgbClr val="FFFFFF"/>
                </a:solidFill>
                <a:latin typeface="Bookman Uralic"/>
                <a:cs typeface="Bookman Uralic"/>
              </a:rPr>
              <a:t>HACT</a:t>
            </a:r>
            <a:endParaRPr sz="1000">
              <a:latin typeface="Bookman Uralic"/>
              <a:cs typeface="Bookman Uralic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7406291" y="230389"/>
            <a:ext cx="76898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AL in</a:t>
            </a:r>
            <a:r>
              <a:rPr sz="1000" i="1" spc="-70" dirty="0">
                <a:solidFill>
                  <a:srgbClr val="FFFFFF"/>
                </a:solidFill>
                <a:latin typeface="Bookman Uralic"/>
                <a:cs typeface="Bookman Uralic"/>
              </a:rPr>
              <a:t> </a:t>
            </a:r>
            <a:r>
              <a:rPr sz="1000" i="1" spc="15" dirty="0">
                <a:solidFill>
                  <a:srgbClr val="FFFFFF"/>
                </a:solidFill>
                <a:latin typeface="Bookman Uralic"/>
                <a:cs typeface="Bookman Uralic"/>
              </a:rPr>
              <a:t>HANK</a:t>
            </a:r>
            <a:endParaRPr sz="1000">
              <a:latin typeface="Bookman Uralic"/>
              <a:cs typeface="Bookman Uralic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9093859" y="230389"/>
            <a:ext cx="77660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Conclusions</a:t>
            </a:r>
            <a:endParaRPr sz="1000">
              <a:latin typeface="Bookman Uralic"/>
              <a:cs typeface="Bookman Uralic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613829" y="825832"/>
            <a:ext cx="9465945" cy="36703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21615">
              <a:lnSpc>
                <a:spcPct val="100000"/>
              </a:lnSpc>
              <a:spcBef>
                <a:spcPts val="90"/>
              </a:spcBef>
            </a:pPr>
            <a:r>
              <a:rPr sz="2250" i="1" spc="-5" dirty="0">
                <a:solidFill>
                  <a:srgbClr val="FFFFFF"/>
                </a:solidFill>
                <a:latin typeface="Bookman Uralic"/>
                <a:cs typeface="Bookman Uralic"/>
              </a:rPr>
              <a:t>Adaptive </a:t>
            </a:r>
            <a:r>
              <a:rPr sz="2250" i="1" spc="5" dirty="0">
                <a:solidFill>
                  <a:srgbClr val="FFFFFF"/>
                </a:solidFill>
                <a:latin typeface="Bookman Uralic"/>
                <a:cs typeface="Bookman Uralic"/>
              </a:rPr>
              <a:t>Learning </a:t>
            </a:r>
            <a:r>
              <a:rPr sz="2250" i="1" spc="-5" dirty="0">
                <a:solidFill>
                  <a:srgbClr val="FFFFFF"/>
                </a:solidFill>
                <a:latin typeface="Bookman Uralic"/>
                <a:cs typeface="Bookman Uralic"/>
              </a:rPr>
              <a:t>in </a:t>
            </a:r>
            <a:r>
              <a:rPr sz="2250" i="1" spc="5" dirty="0">
                <a:solidFill>
                  <a:srgbClr val="FFFFFF"/>
                </a:solidFill>
                <a:latin typeface="Bookman Uralic"/>
                <a:cs typeface="Bookman Uralic"/>
              </a:rPr>
              <a:t>Continuous-Time </a:t>
            </a:r>
            <a:r>
              <a:rPr sz="2250" i="1" spc="-10" dirty="0">
                <a:solidFill>
                  <a:srgbClr val="FFFFFF"/>
                </a:solidFill>
                <a:latin typeface="Bookman Uralic"/>
                <a:cs typeface="Bookman Uralic"/>
              </a:rPr>
              <a:t>RANK</a:t>
            </a:r>
            <a:r>
              <a:rPr sz="2250" i="1" spc="-40" dirty="0">
                <a:solidFill>
                  <a:srgbClr val="FFFFFF"/>
                </a:solidFill>
                <a:latin typeface="Bookman Uralic"/>
                <a:cs typeface="Bookman Uralic"/>
              </a:rPr>
              <a:t> </a:t>
            </a:r>
            <a:r>
              <a:rPr sz="2250" i="1" spc="-5" dirty="0">
                <a:solidFill>
                  <a:srgbClr val="FFFFFF"/>
                </a:solidFill>
                <a:latin typeface="Bookman Uralic"/>
                <a:cs typeface="Bookman Uralic"/>
              </a:rPr>
              <a:t>Modeling</a:t>
            </a:r>
            <a:endParaRPr sz="2250">
              <a:latin typeface="Bookman Uralic"/>
              <a:cs typeface="Bookman Uralic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613829" y="1224465"/>
            <a:ext cx="9465742" cy="64203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 txBox="1"/>
          <p:nvPr/>
        </p:nvSpPr>
        <p:spPr>
          <a:xfrm>
            <a:off x="2018850" y="3081072"/>
            <a:ext cx="483234" cy="3067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0"/>
              </a:spcBef>
            </a:pPr>
            <a:r>
              <a:rPr sz="1850" i="1" spc="-290" dirty="0">
                <a:latin typeface="DejaVu Sans"/>
                <a:cs typeface="DejaVu Sans"/>
              </a:rPr>
              <a:t>✓</a:t>
            </a:r>
            <a:r>
              <a:rPr sz="2775" spc="-434" baseline="13513" dirty="0">
                <a:latin typeface="LM Roman 9"/>
                <a:cs typeface="LM Roman 9"/>
              </a:rPr>
              <a:t>˙</a:t>
            </a:r>
            <a:r>
              <a:rPr sz="1850" spc="-290" dirty="0">
                <a:latin typeface="LM Roman 9"/>
                <a:cs typeface="LM Roman 9"/>
              </a:rPr>
              <a:t>(</a:t>
            </a:r>
            <a:r>
              <a:rPr sz="1850" i="1" spc="-290" dirty="0">
                <a:latin typeface="URW Gothic"/>
                <a:cs typeface="URW Gothic"/>
              </a:rPr>
              <a:t>t</a:t>
            </a:r>
            <a:r>
              <a:rPr sz="1850" i="1" spc="-380" dirty="0">
                <a:latin typeface="URW Gothic"/>
                <a:cs typeface="URW Gothic"/>
              </a:rPr>
              <a:t> </a:t>
            </a:r>
            <a:r>
              <a:rPr sz="1850" spc="-10" dirty="0">
                <a:latin typeface="LM Roman 9"/>
                <a:cs typeface="LM Roman 9"/>
              </a:rPr>
              <a:t>)</a:t>
            </a:r>
            <a:endParaRPr sz="1850">
              <a:latin typeface="LM Roman 9"/>
              <a:cs typeface="LM Roman 9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2037285" y="3239662"/>
            <a:ext cx="434340" cy="3067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850" spc="-10" dirty="0">
                <a:latin typeface="Trebuchet MS"/>
                <a:cs typeface="Trebuchet MS"/>
              </a:rPr>
              <a:t>|{z}</a:t>
            </a:r>
            <a:endParaRPr sz="1850">
              <a:latin typeface="Trebuchet MS"/>
              <a:cs typeface="Trebuchet MS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1648283" y="3528224"/>
            <a:ext cx="1224915" cy="3067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850" spc="-10" dirty="0">
                <a:latin typeface="URW Gothic"/>
                <a:cs typeface="URW Gothic"/>
              </a:rPr>
              <a:t>Change</a:t>
            </a:r>
            <a:r>
              <a:rPr sz="1850" spc="-65" dirty="0">
                <a:latin typeface="URW Gothic"/>
                <a:cs typeface="URW Gothic"/>
              </a:rPr>
              <a:t> </a:t>
            </a:r>
            <a:r>
              <a:rPr sz="1850" spc="-5" dirty="0">
                <a:latin typeface="URW Gothic"/>
                <a:cs typeface="URW Gothic"/>
              </a:rPr>
              <a:t>in</a:t>
            </a:r>
            <a:endParaRPr sz="1850">
              <a:latin typeface="URW Gothic"/>
              <a:cs typeface="URW Gothic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1651675" y="3812820"/>
            <a:ext cx="1217930" cy="591185"/>
          </a:xfrm>
          <a:prstGeom prst="rect">
            <a:avLst/>
          </a:prstGeom>
        </p:spPr>
        <p:txBody>
          <a:bodyPr vert="horz" wrap="square" lIns="0" tIns="8890" rIns="0" bIns="0" rtlCol="0">
            <a:spAutoFit/>
          </a:bodyPr>
          <a:lstStyle/>
          <a:p>
            <a:pPr marL="53340" marR="5080" indent="-41275">
              <a:lnSpc>
                <a:spcPct val="100899"/>
              </a:lnSpc>
              <a:spcBef>
                <a:spcPts val="70"/>
              </a:spcBef>
            </a:pPr>
            <a:r>
              <a:rPr sz="1850" spc="-45" dirty="0">
                <a:latin typeface="URW Gothic"/>
                <a:cs typeface="URW Gothic"/>
              </a:rPr>
              <a:t>P</a:t>
            </a:r>
            <a:r>
              <a:rPr sz="1850" spc="-10" dirty="0">
                <a:latin typeface="URW Gothic"/>
                <a:cs typeface="URW Gothic"/>
              </a:rPr>
              <a:t>a</a:t>
            </a:r>
            <a:r>
              <a:rPr sz="1850" spc="-45" dirty="0">
                <a:latin typeface="URW Gothic"/>
                <a:cs typeface="URW Gothic"/>
              </a:rPr>
              <a:t>r</a:t>
            </a:r>
            <a:r>
              <a:rPr sz="1850" spc="-5" dirty="0">
                <a:latin typeface="URW Gothic"/>
                <a:cs typeface="URW Gothic"/>
              </a:rPr>
              <a:t>ameter  of</a:t>
            </a:r>
            <a:r>
              <a:rPr sz="1850" spc="-65" dirty="0">
                <a:latin typeface="URW Gothic"/>
                <a:cs typeface="URW Gothic"/>
              </a:rPr>
              <a:t> </a:t>
            </a:r>
            <a:r>
              <a:rPr sz="1850" spc="-5" dirty="0">
                <a:latin typeface="URW Gothic"/>
                <a:cs typeface="URW Gothic"/>
              </a:rPr>
              <a:t>Interest</a:t>
            </a:r>
            <a:endParaRPr sz="1850">
              <a:latin typeface="URW Gothic"/>
              <a:cs typeface="URW Gothic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3108858" y="3081072"/>
            <a:ext cx="212725" cy="3067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850" spc="-10" dirty="0">
                <a:latin typeface="LM Roman 9"/>
                <a:cs typeface="LM Roman 9"/>
              </a:rPr>
              <a:t>=</a:t>
            </a:r>
            <a:endParaRPr sz="1850">
              <a:latin typeface="LM Roman 9"/>
              <a:cs typeface="LM Roman 9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4258905" y="3081072"/>
            <a:ext cx="450850" cy="3067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850" i="1" spc="-35" dirty="0">
                <a:latin typeface="DejaVu Sans"/>
                <a:cs typeface="DejaVu Sans"/>
              </a:rPr>
              <a:t>μ</a:t>
            </a:r>
            <a:r>
              <a:rPr sz="1850" spc="-35" dirty="0">
                <a:latin typeface="LM Roman 9"/>
                <a:cs typeface="LM Roman 9"/>
              </a:rPr>
              <a:t>(</a:t>
            </a:r>
            <a:r>
              <a:rPr sz="1850" i="1" spc="-35" dirty="0">
                <a:latin typeface="URW Gothic"/>
                <a:cs typeface="URW Gothic"/>
              </a:rPr>
              <a:t>t</a:t>
            </a:r>
            <a:r>
              <a:rPr sz="1850" i="1" spc="-405" dirty="0">
                <a:latin typeface="URW Gothic"/>
                <a:cs typeface="URW Gothic"/>
              </a:rPr>
              <a:t> </a:t>
            </a:r>
            <a:r>
              <a:rPr sz="1850" spc="-10" dirty="0">
                <a:latin typeface="LM Roman 9"/>
                <a:cs typeface="LM Roman 9"/>
              </a:rPr>
              <a:t>)</a:t>
            </a:r>
            <a:endParaRPr sz="1850">
              <a:latin typeface="LM Roman 9"/>
              <a:cs typeface="LM Roman 9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4377981" y="3456628"/>
            <a:ext cx="0" cy="29845"/>
          </a:xfrm>
          <a:custGeom>
            <a:avLst/>
            <a:gdLst/>
            <a:ahLst/>
            <a:cxnLst/>
            <a:rect l="l" t="t" r="r" b="b"/>
            <a:pathLst>
              <a:path h="29845">
                <a:moveTo>
                  <a:pt x="0" y="2963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4590694" y="3456628"/>
            <a:ext cx="0" cy="29845"/>
          </a:xfrm>
          <a:custGeom>
            <a:avLst/>
            <a:gdLst/>
            <a:ahLst/>
            <a:cxnLst/>
            <a:rect l="l" t="t" r="r" b="b"/>
            <a:pathLst>
              <a:path h="29845">
                <a:moveTo>
                  <a:pt x="0" y="2963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 txBox="1"/>
          <p:nvPr/>
        </p:nvSpPr>
        <p:spPr>
          <a:xfrm>
            <a:off x="4258905" y="3239662"/>
            <a:ext cx="438150" cy="3067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850" spc="-30" dirty="0">
                <a:latin typeface="Trebuchet MS"/>
                <a:cs typeface="Trebuchet MS"/>
              </a:rPr>
              <a:t>|{z}</a:t>
            </a:r>
            <a:endParaRPr sz="1850">
              <a:latin typeface="Trebuchet MS"/>
              <a:cs typeface="Trebuchet MS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3856207" y="3528224"/>
            <a:ext cx="1256665" cy="3067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850" spc="-10" dirty="0">
                <a:latin typeface="URW Gothic"/>
                <a:cs typeface="URW Gothic"/>
              </a:rPr>
              <a:t>Strength</a:t>
            </a:r>
            <a:r>
              <a:rPr sz="1850" spc="-55" dirty="0">
                <a:latin typeface="URW Gothic"/>
                <a:cs typeface="URW Gothic"/>
              </a:rPr>
              <a:t> </a:t>
            </a:r>
            <a:r>
              <a:rPr sz="1850" spc="-5" dirty="0">
                <a:latin typeface="URW Gothic"/>
                <a:cs typeface="URW Gothic"/>
              </a:rPr>
              <a:t>of</a:t>
            </a:r>
            <a:endParaRPr sz="1850">
              <a:latin typeface="URW Gothic"/>
              <a:cs typeface="URW Gothic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3930115" y="3812820"/>
            <a:ext cx="1108710" cy="3067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850" spc="-5" dirty="0">
                <a:latin typeface="URW Gothic"/>
                <a:cs typeface="URW Gothic"/>
              </a:rPr>
              <a:t>Response</a:t>
            </a:r>
            <a:endParaRPr sz="1850">
              <a:latin typeface="URW Gothic"/>
              <a:cs typeface="URW Gothic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3557366" y="4097416"/>
            <a:ext cx="1854200" cy="591185"/>
          </a:xfrm>
          <a:prstGeom prst="rect">
            <a:avLst/>
          </a:prstGeom>
        </p:spPr>
        <p:txBody>
          <a:bodyPr vert="horz" wrap="square" lIns="0" tIns="8890" rIns="0" bIns="0" rtlCol="0">
            <a:spAutoFit/>
          </a:bodyPr>
          <a:lstStyle/>
          <a:p>
            <a:pPr marL="12700" marR="5080" indent="247015">
              <a:lnSpc>
                <a:spcPct val="100899"/>
              </a:lnSpc>
              <a:spcBef>
                <a:spcPts val="70"/>
              </a:spcBef>
            </a:pPr>
            <a:r>
              <a:rPr sz="1850" spc="-5" dirty="0">
                <a:latin typeface="URW Gothic"/>
                <a:cs typeface="URW Gothic"/>
              </a:rPr>
              <a:t>to </a:t>
            </a:r>
            <a:r>
              <a:rPr sz="1850" spc="-20" dirty="0">
                <a:latin typeface="URW Gothic"/>
                <a:cs typeface="URW Gothic"/>
              </a:rPr>
              <a:t>new info.  </a:t>
            </a:r>
            <a:r>
              <a:rPr sz="1850" spc="-5" dirty="0">
                <a:latin typeface="URW Gothic"/>
                <a:cs typeface="URW Gothic"/>
              </a:rPr>
              <a:t>(Constant</a:t>
            </a:r>
            <a:r>
              <a:rPr sz="1850" spc="-95" dirty="0">
                <a:latin typeface="URW Gothic"/>
                <a:cs typeface="URW Gothic"/>
              </a:rPr>
              <a:t> </a:t>
            </a:r>
            <a:r>
              <a:rPr sz="1850" spc="-5" dirty="0">
                <a:latin typeface="URW Gothic"/>
                <a:cs typeface="URW Gothic"/>
              </a:rPr>
              <a:t>Gain)</a:t>
            </a:r>
            <a:endParaRPr sz="1850">
              <a:latin typeface="URW Gothic"/>
              <a:cs typeface="URW Gothic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5620684" y="3081072"/>
            <a:ext cx="1414145" cy="3067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330835" algn="l"/>
              </a:tabLst>
            </a:pPr>
            <a:r>
              <a:rPr sz="1850" i="1" spc="-150" dirty="0">
                <a:latin typeface="Verdana"/>
                <a:cs typeface="Verdana"/>
              </a:rPr>
              <a:t>·	</a:t>
            </a:r>
            <a:r>
              <a:rPr sz="1850" i="1" spc="114" dirty="0">
                <a:latin typeface="Verdana"/>
                <a:cs typeface="Verdana"/>
              </a:rPr>
              <a:t>P</a:t>
            </a:r>
            <a:r>
              <a:rPr sz="1850" spc="114" dirty="0">
                <a:latin typeface="LM Roman 9"/>
                <a:cs typeface="LM Roman 9"/>
              </a:rPr>
              <a:t>(</a:t>
            </a:r>
            <a:r>
              <a:rPr sz="1850" i="1" spc="114" dirty="0">
                <a:latin typeface="URW Gothic"/>
                <a:cs typeface="URW Gothic"/>
              </a:rPr>
              <a:t>t</a:t>
            </a:r>
            <a:r>
              <a:rPr sz="1850" i="1" spc="-355" dirty="0">
                <a:latin typeface="URW Gothic"/>
                <a:cs typeface="URW Gothic"/>
              </a:rPr>
              <a:t> </a:t>
            </a:r>
            <a:r>
              <a:rPr sz="1850" spc="-10" dirty="0">
                <a:latin typeface="LM Roman 9"/>
                <a:cs typeface="LM Roman 9"/>
              </a:rPr>
              <a:t>)</a:t>
            </a:r>
            <a:r>
              <a:rPr sz="1850" spc="-240" dirty="0">
                <a:latin typeface="LM Roman 9"/>
                <a:cs typeface="LM Roman 9"/>
              </a:rPr>
              <a:t> </a:t>
            </a:r>
            <a:r>
              <a:rPr sz="1850" i="1" spc="-150" dirty="0">
                <a:latin typeface="Verdana"/>
                <a:cs typeface="Verdana"/>
              </a:rPr>
              <a:t>·</a:t>
            </a:r>
            <a:r>
              <a:rPr sz="1850" i="1" spc="-254" dirty="0">
                <a:latin typeface="Verdana"/>
                <a:cs typeface="Verdana"/>
              </a:rPr>
              <a:t> </a:t>
            </a:r>
            <a:r>
              <a:rPr sz="1850" i="1" spc="-5" dirty="0">
                <a:latin typeface="URW Gothic"/>
                <a:cs typeface="URW Gothic"/>
              </a:rPr>
              <a:t>x</a:t>
            </a:r>
            <a:r>
              <a:rPr sz="1850" i="1" spc="-360" dirty="0">
                <a:latin typeface="URW Gothic"/>
                <a:cs typeface="URW Gothic"/>
              </a:rPr>
              <a:t> </a:t>
            </a:r>
            <a:r>
              <a:rPr sz="1850" spc="-5" dirty="0">
                <a:latin typeface="LM Roman 9"/>
                <a:cs typeface="LM Roman 9"/>
              </a:rPr>
              <a:t>(</a:t>
            </a:r>
            <a:r>
              <a:rPr sz="1850" i="1" spc="-5" dirty="0">
                <a:latin typeface="URW Gothic"/>
                <a:cs typeface="URW Gothic"/>
              </a:rPr>
              <a:t>t</a:t>
            </a:r>
            <a:r>
              <a:rPr sz="1850" i="1" spc="-355" dirty="0">
                <a:latin typeface="URW Gothic"/>
                <a:cs typeface="URW Gothic"/>
              </a:rPr>
              <a:t> </a:t>
            </a:r>
            <a:r>
              <a:rPr sz="1850" spc="-10" dirty="0">
                <a:latin typeface="LM Roman 9"/>
                <a:cs typeface="LM Roman 9"/>
              </a:rPr>
              <a:t>)</a:t>
            </a:r>
            <a:endParaRPr sz="1850">
              <a:latin typeface="LM Roman 9"/>
              <a:cs typeface="LM Roman 9"/>
            </a:endParaRPr>
          </a:p>
        </p:txBody>
      </p:sp>
      <p:sp>
        <p:nvSpPr>
          <p:cNvPr id="43" name="object 43"/>
          <p:cNvSpPr/>
          <p:nvPr/>
        </p:nvSpPr>
        <p:spPr>
          <a:xfrm>
            <a:off x="6057493" y="3456627"/>
            <a:ext cx="324485" cy="29845"/>
          </a:xfrm>
          <a:custGeom>
            <a:avLst/>
            <a:gdLst/>
            <a:ahLst/>
            <a:cxnLst/>
            <a:rect l="l" t="t" r="r" b="b"/>
            <a:pathLst>
              <a:path w="324485" h="29845">
                <a:moveTo>
                  <a:pt x="324303" y="0"/>
                </a:moveTo>
                <a:lnTo>
                  <a:pt x="0" y="0"/>
                </a:lnTo>
                <a:lnTo>
                  <a:pt x="0" y="29636"/>
                </a:lnTo>
                <a:lnTo>
                  <a:pt x="324303" y="29636"/>
                </a:lnTo>
                <a:lnTo>
                  <a:pt x="32430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6592328" y="3456627"/>
            <a:ext cx="324485" cy="29845"/>
          </a:xfrm>
          <a:custGeom>
            <a:avLst/>
            <a:gdLst/>
            <a:ahLst/>
            <a:cxnLst/>
            <a:rect l="l" t="t" r="r" b="b"/>
            <a:pathLst>
              <a:path w="324484" h="29845">
                <a:moveTo>
                  <a:pt x="324303" y="0"/>
                </a:moveTo>
                <a:lnTo>
                  <a:pt x="0" y="0"/>
                </a:lnTo>
                <a:lnTo>
                  <a:pt x="0" y="29636"/>
                </a:lnTo>
                <a:lnTo>
                  <a:pt x="324303" y="29636"/>
                </a:lnTo>
                <a:lnTo>
                  <a:pt x="32430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 txBox="1"/>
          <p:nvPr/>
        </p:nvSpPr>
        <p:spPr>
          <a:xfrm>
            <a:off x="5939508" y="3239662"/>
            <a:ext cx="1095375" cy="3067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441959" algn="l"/>
                <a:tab pos="976630" algn="l"/>
              </a:tabLst>
            </a:pPr>
            <a:r>
              <a:rPr sz="1850" spc="-145" dirty="0">
                <a:latin typeface="Trebuchet MS"/>
                <a:cs typeface="Trebuchet MS"/>
              </a:rPr>
              <a:t>|	</a:t>
            </a:r>
            <a:r>
              <a:rPr sz="1850" spc="145" dirty="0">
                <a:latin typeface="Trebuchet MS"/>
                <a:cs typeface="Trebuchet MS"/>
              </a:rPr>
              <a:t>{</a:t>
            </a:r>
            <a:r>
              <a:rPr sz="1850" spc="-50" dirty="0">
                <a:latin typeface="Trebuchet MS"/>
                <a:cs typeface="Trebuchet MS"/>
              </a:rPr>
              <a:t>z	</a:t>
            </a:r>
            <a:r>
              <a:rPr sz="1850" spc="145" dirty="0">
                <a:latin typeface="Trebuchet MS"/>
                <a:cs typeface="Trebuchet MS"/>
              </a:rPr>
              <a:t>}</a:t>
            </a:r>
            <a:endParaRPr sz="1850">
              <a:latin typeface="Trebuchet MS"/>
              <a:cs typeface="Trebuchet MS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6082653" y="3528224"/>
            <a:ext cx="808990" cy="3067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850" spc="-5" dirty="0">
                <a:latin typeface="URW Gothic"/>
                <a:cs typeface="URW Gothic"/>
              </a:rPr>
              <a:t>System</a:t>
            </a:r>
            <a:endParaRPr sz="1850">
              <a:latin typeface="URW Gothic"/>
              <a:cs typeface="URW Gothic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5960665" y="3812820"/>
            <a:ext cx="1052830" cy="3067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850" spc="-204" dirty="0">
                <a:latin typeface="URW Gothic"/>
                <a:cs typeface="URW Gothic"/>
              </a:rPr>
              <a:t>V</a:t>
            </a:r>
            <a:r>
              <a:rPr sz="1850" spc="-10" dirty="0">
                <a:latin typeface="URW Gothic"/>
                <a:cs typeface="URW Gothic"/>
              </a:rPr>
              <a:t>a</a:t>
            </a:r>
            <a:r>
              <a:rPr sz="1850" spc="30" dirty="0">
                <a:latin typeface="URW Gothic"/>
                <a:cs typeface="URW Gothic"/>
              </a:rPr>
              <a:t>r</a:t>
            </a:r>
            <a:r>
              <a:rPr sz="1850" spc="-5" dirty="0">
                <a:latin typeface="URW Gothic"/>
                <a:cs typeface="URW Gothic"/>
              </a:rPr>
              <a:t>iance</a:t>
            </a:r>
            <a:endParaRPr sz="1850">
              <a:latin typeface="URW Gothic"/>
              <a:cs typeface="URW Gothic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5922289" y="4097416"/>
            <a:ext cx="1129665" cy="591185"/>
          </a:xfrm>
          <a:prstGeom prst="rect">
            <a:avLst/>
          </a:prstGeom>
        </p:spPr>
        <p:txBody>
          <a:bodyPr vert="horz" wrap="square" lIns="0" tIns="8890" rIns="0" bIns="0" rtlCol="0">
            <a:spAutoFit/>
          </a:bodyPr>
          <a:lstStyle/>
          <a:p>
            <a:pPr marL="122555" marR="5080" indent="-110489">
              <a:lnSpc>
                <a:spcPct val="100899"/>
              </a:lnSpc>
              <a:spcBef>
                <a:spcPts val="70"/>
              </a:spcBef>
            </a:pPr>
            <a:r>
              <a:rPr sz="1850" spc="-100" dirty="0">
                <a:latin typeface="URW Gothic"/>
                <a:cs typeface="URW Gothic"/>
              </a:rPr>
              <a:t>W</a:t>
            </a:r>
            <a:r>
              <a:rPr sz="1850" spc="-5" dirty="0">
                <a:latin typeface="URW Gothic"/>
                <a:cs typeface="URW Gothic"/>
              </a:rPr>
              <a:t>eighted  </a:t>
            </a:r>
            <a:r>
              <a:rPr sz="1850" spc="-25" dirty="0">
                <a:latin typeface="URW Gothic"/>
                <a:cs typeface="URW Gothic"/>
              </a:rPr>
              <a:t>by</a:t>
            </a:r>
            <a:r>
              <a:rPr sz="1850" spc="-35" dirty="0">
                <a:latin typeface="URW Gothic"/>
                <a:cs typeface="URW Gothic"/>
              </a:rPr>
              <a:t> </a:t>
            </a:r>
            <a:r>
              <a:rPr sz="1850" dirty="0">
                <a:latin typeface="URW Gothic"/>
                <a:cs typeface="URW Gothic"/>
              </a:rPr>
              <a:t>Obs.</a:t>
            </a:r>
            <a:endParaRPr sz="1850">
              <a:latin typeface="URW Gothic"/>
              <a:cs typeface="URW Gothic"/>
            </a:endParaRPr>
          </a:p>
        </p:txBody>
      </p:sp>
      <p:sp>
        <p:nvSpPr>
          <p:cNvPr id="49" name="object 49"/>
          <p:cNvSpPr/>
          <p:nvPr/>
        </p:nvSpPr>
        <p:spPr>
          <a:xfrm>
            <a:off x="7379169" y="3480034"/>
            <a:ext cx="766445" cy="29845"/>
          </a:xfrm>
          <a:custGeom>
            <a:avLst/>
            <a:gdLst/>
            <a:ahLst/>
            <a:cxnLst/>
            <a:rect l="l" t="t" r="r" b="b"/>
            <a:pathLst>
              <a:path w="766445" h="29845">
                <a:moveTo>
                  <a:pt x="766083" y="0"/>
                </a:moveTo>
                <a:lnTo>
                  <a:pt x="0" y="0"/>
                </a:lnTo>
                <a:lnTo>
                  <a:pt x="0" y="29636"/>
                </a:lnTo>
                <a:lnTo>
                  <a:pt x="766083" y="29636"/>
                </a:lnTo>
                <a:lnTo>
                  <a:pt x="76608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8355786" y="3480034"/>
            <a:ext cx="766445" cy="29845"/>
          </a:xfrm>
          <a:custGeom>
            <a:avLst/>
            <a:gdLst/>
            <a:ahLst/>
            <a:cxnLst/>
            <a:rect l="l" t="t" r="r" b="b"/>
            <a:pathLst>
              <a:path w="766445" h="29845">
                <a:moveTo>
                  <a:pt x="766083" y="0"/>
                </a:moveTo>
                <a:lnTo>
                  <a:pt x="0" y="0"/>
                </a:lnTo>
                <a:lnTo>
                  <a:pt x="0" y="29636"/>
                </a:lnTo>
                <a:lnTo>
                  <a:pt x="766083" y="29636"/>
                </a:lnTo>
                <a:lnTo>
                  <a:pt x="76608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 txBox="1"/>
          <p:nvPr/>
        </p:nvSpPr>
        <p:spPr>
          <a:xfrm>
            <a:off x="7210389" y="3081072"/>
            <a:ext cx="2080260" cy="77724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algn="ctr">
              <a:lnSpc>
                <a:spcPts val="1825"/>
              </a:lnSpc>
              <a:spcBef>
                <a:spcPts val="90"/>
              </a:spcBef>
            </a:pPr>
            <a:r>
              <a:rPr sz="2775" spc="-397" baseline="-43543" dirty="0">
                <a:latin typeface="Trebuchet MS"/>
                <a:cs typeface="Trebuchet MS"/>
              </a:rPr>
              <a:t>|</a:t>
            </a:r>
            <a:r>
              <a:rPr sz="2775" spc="-397" baseline="45045" dirty="0">
                <a:latin typeface="Trebuchet MS"/>
                <a:cs typeface="Trebuchet MS"/>
              </a:rPr>
              <a:t>.</a:t>
            </a:r>
            <a:r>
              <a:rPr sz="1850" i="1" spc="-265" dirty="0">
                <a:latin typeface="URW Gothic"/>
                <a:cs typeface="URW Gothic"/>
              </a:rPr>
              <a:t>y</a:t>
            </a:r>
            <a:r>
              <a:rPr sz="1850" i="1" spc="-360" dirty="0">
                <a:latin typeface="URW Gothic"/>
                <a:cs typeface="URW Gothic"/>
              </a:rPr>
              <a:t> </a:t>
            </a:r>
            <a:r>
              <a:rPr sz="1850" spc="-5" dirty="0">
                <a:latin typeface="LM Roman 9"/>
                <a:cs typeface="LM Roman 9"/>
              </a:rPr>
              <a:t>(</a:t>
            </a:r>
            <a:r>
              <a:rPr sz="1850" i="1" spc="-5" dirty="0">
                <a:latin typeface="URW Gothic"/>
                <a:cs typeface="URW Gothic"/>
              </a:rPr>
              <a:t>t</a:t>
            </a:r>
            <a:r>
              <a:rPr sz="1850" i="1" spc="-350" dirty="0">
                <a:latin typeface="URW Gothic"/>
                <a:cs typeface="URW Gothic"/>
              </a:rPr>
              <a:t> </a:t>
            </a:r>
            <a:r>
              <a:rPr sz="1850" spc="-10" dirty="0">
                <a:latin typeface="LM Roman 9"/>
                <a:cs typeface="LM Roman 9"/>
              </a:rPr>
              <a:t>)</a:t>
            </a:r>
            <a:r>
              <a:rPr sz="1850" spc="-229" dirty="0">
                <a:latin typeface="LM Roman 9"/>
                <a:cs typeface="LM Roman 9"/>
              </a:rPr>
              <a:t> </a:t>
            </a:r>
            <a:r>
              <a:rPr sz="1850" i="1" spc="-380" dirty="0">
                <a:latin typeface="Arial"/>
                <a:cs typeface="Arial"/>
              </a:rPr>
              <a:t>—  </a:t>
            </a:r>
            <a:r>
              <a:rPr sz="1850" i="1" spc="-375" dirty="0">
                <a:latin typeface="Arial"/>
                <a:cs typeface="Arial"/>
              </a:rPr>
              <a:t> </a:t>
            </a:r>
            <a:r>
              <a:rPr sz="1850" i="1" spc="-210" dirty="0">
                <a:latin typeface="DejaVu Sans"/>
                <a:cs typeface="DejaVu Sans"/>
              </a:rPr>
              <a:t>✓</a:t>
            </a:r>
            <a:r>
              <a:rPr sz="1850" spc="-210" dirty="0">
                <a:latin typeface="LM Roman 9"/>
                <a:cs typeface="LM Roman 9"/>
              </a:rPr>
              <a:t>(</a:t>
            </a:r>
            <a:r>
              <a:rPr sz="1850" i="1" spc="-210" dirty="0">
                <a:latin typeface="URW Gothic"/>
                <a:cs typeface="URW Gothic"/>
              </a:rPr>
              <a:t>t</a:t>
            </a:r>
            <a:r>
              <a:rPr sz="1850" i="1" spc="-350" dirty="0">
                <a:latin typeface="URW Gothic"/>
                <a:cs typeface="URW Gothic"/>
              </a:rPr>
              <a:t> </a:t>
            </a:r>
            <a:r>
              <a:rPr sz="1850" spc="-75" dirty="0">
                <a:latin typeface="LM Roman 9"/>
                <a:cs typeface="LM Roman 9"/>
              </a:rPr>
              <a:t>)</a:t>
            </a:r>
            <a:r>
              <a:rPr sz="1800" i="1" spc="-112" baseline="41666" dirty="0">
                <a:latin typeface="DejaVu Sans"/>
                <a:cs typeface="DejaVu Sans"/>
              </a:rPr>
              <a:t>0</a:t>
            </a:r>
            <a:r>
              <a:rPr sz="1850" i="1" spc="-75" dirty="0">
                <a:latin typeface="URW Gothic"/>
                <a:cs typeface="URW Gothic"/>
              </a:rPr>
              <a:t>x</a:t>
            </a:r>
            <a:r>
              <a:rPr sz="1850" i="1" spc="-355" dirty="0">
                <a:latin typeface="URW Gothic"/>
                <a:cs typeface="URW Gothic"/>
              </a:rPr>
              <a:t> </a:t>
            </a:r>
            <a:r>
              <a:rPr sz="1850" spc="-5" dirty="0">
                <a:latin typeface="LM Roman 9"/>
                <a:cs typeface="LM Roman 9"/>
              </a:rPr>
              <a:t>(</a:t>
            </a:r>
            <a:r>
              <a:rPr sz="1850" i="1" spc="-5" dirty="0">
                <a:latin typeface="URW Gothic"/>
                <a:cs typeface="URW Gothic"/>
              </a:rPr>
              <a:t>t</a:t>
            </a:r>
            <a:r>
              <a:rPr sz="1850" i="1" spc="-350" dirty="0">
                <a:latin typeface="URW Gothic"/>
                <a:cs typeface="URW Gothic"/>
              </a:rPr>
              <a:t> </a:t>
            </a:r>
            <a:r>
              <a:rPr sz="1850" spc="-75" dirty="0">
                <a:latin typeface="LM Roman 9"/>
                <a:cs typeface="LM Roman 9"/>
              </a:rPr>
              <a:t>)</a:t>
            </a:r>
            <a:r>
              <a:rPr sz="2775" spc="-112" baseline="45045" dirty="0">
                <a:latin typeface="Trebuchet MS"/>
                <a:cs typeface="Trebuchet MS"/>
              </a:rPr>
              <a:t>Σ</a:t>
            </a:r>
            <a:r>
              <a:rPr sz="2775" spc="-382" baseline="45045" dirty="0">
                <a:latin typeface="Trebuchet MS"/>
                <a:cs typeface="Trebuchet MS"/>
              </a:rPr>
              <a:t> </a:t>
            </a:r>
            <a:r>
              <a:rPr sz="1850" i="1" spc="-65" dirty="0">
                <a:latin typeface="DejaVu Sans"/>
                <a:cs typeface="DejaVu Sans"/>
              </a:rPr>
              <a:t>.</a:t>
            </a:r>
            <a:endParaRPr sz="1850">
              <a:latin typeface="DejaVu Sans"/>
              <a:cs typeface="DejaVu Sans"/>
            </a:endParaRPr>
          </a:p>
          <a:p>
            <a:pPr marL="934719">
              <a:lnSpc>
                <a:spcPts val="1825"/>
              </a:lnSpc>
              <a:tabLst>
                <a:tab pos="1911350" algn="l"/>
              </a:tabLst>
            </a:pPr>
            <a:r>
              <a:rPr sz="1850" spc="50" dirty="0">
                <a:latin typeface="Trebuchet MS"/>
                <a:cs typeface="Trebuchet MS"/>
              </a:rPr>
              <a:t>{z	</a:t>
            </a:r>
            <a:r>
              <a:rPr sz="1850" spc="145" dirty="0">
                <a:latin typeface="Trebuchet MS"/>
                <a:cs typeface="Trebuchet MS"/>
              </a:rPr>
              <a:t>}</a:t>
            </a:r>
            <a:endParaRPr sz="185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  <a:spcBef>
                <a:spcPts val="55"/>
              </a:spcBef>
            </a:pPr>
            <a:r>
              <a:rPr sz="1850" spc="-10" dirty="0">
                <a:latin typeface="URW Gothic"/>
                <a:cs typeface="URW Gothic"/>
              </a:rPr>
              <a:t>Forecast</a:t>
            </a:r>
            <a:endParaRPr sz="1850">
              <a:latin typeface="URW Gothic"/>
              <a:cs typeface="URW Gothic"/>
            </a:endParaRPr>
          </a:p>
        </p:txBody>
      </p:sp>
      <p:sp>
        <p:nvSpPr>
          <p:cNvPr id="53" name="object 5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50"/>
              </a:spcBef>
            </a:pPr>
            <a:fld id="{81D60167-4931-47E6-BA6A-407CBD079E47}" type="slidenum">
              <a:rPr spc="10" dirty="0"/>
              <a:t>7</a:t>
            </a:fld>
            <a:r>
              <a:rPr spc="-165" dirty="0"/>
              <a:t> </a:t>
            </a:r>
            <a:r>
              <a:rPr spc="10" dirty="0"/>
              <a:t>/</a:t>
            </a:r>
            <a:r>
              <a:rPr spc="-160" dirty="0"/>
              <a:t> </a:t>
            </a:r>
            <a:r>
              <a:rPr spc="10" dirty="0"/>
              <a:t>27</a:t>
            </a:r>
          </a:p>
        </p:txBody>
      </p:sp>
      <p:sp>
        <p:nvSpPr>
          <p:cNvPr id="52" name="object 52"/>
          <p:cNvSpPr txBox="1"/>
          <p:nvPr/>
        </p:nvSpPr>
        <p:spPr>
          <a:xfrm>
            <a:off x="7995232" y="3836222"/>
            <a:ext cx="510540" cy="3067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850" spc="-5" dirty="0">
                <a:latin typeface="URW Gothic"/>
                <a:cs typeface="URW Gothic"/>
              </a:rPr>
              <a:t>Er</a:t>
            </a:r>
            <a:r>
              <a:rPr sz="1850" spc="-45" dirty="0">
                <a:latin typeface="URW Gothic"/>
                <a:cs typeface="URW Gothic"/>
              </a:rPr>
              <a:t>r</a:t>
            </a:r>
            <a:r>
              <a:rPr sz="1850" spc="-5" dirty="0">
                <a:latin typeface="URW Gothic"/>
                <a:cs typeface="URW Gothic"/>
              </a:rPr>
              <a:t>or</a:t>
            </a:r>
            <a:endParaRPr sz="1850">
              <a:latin typeface="URW Gothic"/>
              <a:cs typeface="URW Gothic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613829" y="228596"/>
            <a:ext cx="9465945" cy="626110"/>
            <a:chOff x="613829" y="228596"/>
            <a:chExt cx="9465945" cy="626110"/>
          </a:xfrm>
        </p:grpSpPr>
        <p:sp>
          <p:nvSpPr>
            <p:cNvPr id="3" name="object 3"/>
            <p:cNvSpPr/>
            <p:nvPr/>
          </p:nvSpPr>
          <p:spPr>
            <a:xfrm>
              <a:off x="613829" y="228596"/>
              <a:ext cx="9465742" cy="62591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56470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960014" y="456583"/>
              <a:ext cx="84351" cy="84351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822983" y="230389"/>
            <a:ext cx="77025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5" dirty="0">
                <a:solidFill>
                  <a:srgbClr val="FFFFFF"/>
                </a:solidFill>
                <a:latin typeface="Bookman Uralic"/>
                <a:cs typeface="Bookman Uralic"/>
              </a:rPr>
              <a:t>Introduction</a:t>
            </a:r>
            <a:endParaRPr sz="1000">
              <a:latin typeface="Bookman Uralic"/>
              <a:cs typeface="Bookman Uralic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613829" y="456583"/>
            <a:ext cx="9465945" cy="800100"/>
            <a:chOff x="613829" y="456583"/>
            <a:chExt cx="9465945" cy="800100"/>
          </a:xfrm>
        </p:grpSpPr>
        <p:sp>
          <p:nvSpPr>
            <p:cNvPr id="8" name="object 8"/>
            <p:cNvSpPr/>
            <p:nvPr/>
          </p:nvSpPr>
          <p:spPr>
            <a:xfrm>
              <a:off x="2545342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093219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196761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5767802" y="456583"/>
              <a:ext cx="84351" cy="8435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5871345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5974863" y="456583"/>
              <a:ext cx="84351" cy="84351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6078406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7439796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7543338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7646856" y="456583"/>
              <a:ext cx="84351" cy="84351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7750399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9127372" y="456583"/>
              <a:ext cx="84351" cy="84351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9230914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613829" y="790336"/>
              <a:ext cx="9465742" cy="128380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613829" y="886604"/>
              <a:ext cx="9465945" cy="370205"/>
            </a:xfrm>
            <a:custGeom>
              <a:avLst/>
              <a:gdLst/>
              <a:ahLst/>
              <a:cxnLst/>
              <a:rect l="l" t="t" r="r" b="b"/>
              <a:pathLst>
                <a:path w="9465945" h="370205">
                  <a:moveTo>
                    <a:pt x="9465741" y="0"/>
                  </a:moveTo>
                  <a:lnTo>
                    <a:pt x="0" y="0"/>
                  </a:lnTo>
                  <a:lnTo>
                    <a:pt x="0" y="369984"/>
                  </a:lnTo>
                  <a:lnTo>
                    <a:pt x="9465741" y="369984"/>
                  </a:lnTo>
                  <a:lnTo>
                    <a:pt x="9465741" y="0"/>
                  </a:lnTo>
                  <a:close/>
                </a:path>
              </a:pathLst>
            </a:custGeom>
            <a:solidFill>
              <a:srgbClr val="3333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/>
          <p:nvPr/>
        </p:nvSpPr>
        <p:spPr>
          <a:xfrm>
            <a:off x="2511855" y="230389"/>
            <a:ext cx="62928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5" dirty="0">
                <a:solidFill>
                  <a:srgbClr val="FFFFFF"/>
                </a:solidFill>
                <a:latin typeface="Bookman Uralic"/>
                <a:cs typeface="Bookman Uralic"/>
              </a:rPr>
              <a:t>Literature</a:t>
            </a:r>
            <a:endParaRPr sz="1000">
              <a:latin typeface="Bookman Uralic"/>
              <a:cs typeface="Bookman Uralic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4059721" y="230389"/>
            <a:ext cx="75628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AL in</a:t>
            </a:r>
            <a:r>
              <a:rPr sz="1000" i="1" spc="-75" dirty="0">
                <a:solidFill>
                  <a:srgbClr val="FFFFFF"/>
                </a:solidFill>
                <a:latin typeface="Bookman Uralic"/>
                <a:cs typeface="Bookman Uralic"/>
              </a:rPr>
              <a:t> </a:t>
            </a:r>
            <a:r>
              <a:rPr sz="1000" i="1" spc="15" dirty="0">
                <a:solidFill>
                  <a:srgbClr val="FFFFFF"/>
                </a:solidFill>
                <a:latin typeface="Bookman Uralic"/>
                <a:cs typeface="Bookman Uralic"/>
              </a:rPr>
              <a:t>RANK</a:t>
            </a:r>
            <a:endParaRPr sz="1000">
              <a:latin typeface="Bookman Uralic"/>
              <a:cs typeface="Bookman Uralic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5734298" y="230389"/>
            <a:ext cx="75374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AL in</a:t>
            </a:r>
            <a:r>
              <a:rPr sz="1000" i="1" spc="-75" dirty="0">
                <a:solidFill>
                  <a:srgbClr val="FFFFFF"/>
                </a:solidFill>
                <a:latin typeface="Bookman Uralic"/>
                <a:cs typeface="Bookman Uralic"/>
              </a:rPr>
              <a:t> </a:t>
            </a:r>
            <a:r>
              <a:rPr sz="1000" i="1" spc="15" dirty="0">
                <a:solidFill>
                  <a:srgbClr val="FFFFFF"/>
                </a:solidFill>
                <a:latin typeface="Bookman Uralic"/>
                <a:cs typeface="Bookman Uralic"/>
              </a:rPr>
              <a:t>HACT</a:t>
            </a:r>
            <a:endParaRPr sz="1000">
              <a:latin typeface="Bookman Uralic"/>
              <a:cs typeface="Bookman Uralic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7406291" y="230389"/>
            <a:ext cx="76898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AL in</a:t>
            </a:r>
            <a:r>
              <a:rPr sz="1000" i="1" spc="-70" dirty="0">
                <a:solidFill>
                  <a:srgbClr val="FFFFFF"/>
                </a:solidFill>
                <a:latin typeface="Bookman Uralic"/>
                <a:cs typeface="Bookman Uralic"/>
              </a:rPr>
              <a:t> </a:t>
            </a:r>
            <a:r>
              <a:rPr sz="1000" i="1" spc="15" dirty="0">
                <a:solidFill>
                  <a:srgbClr val="FFFFFF"/>
                </a:solidFill>
                <a:latin typeface="Bookman Uralic"/>
                <a:cs typeface="Bookman Uralic"/>
              </a:rPr>
              <a:t>HANK</a:t>
            </a:r>
            <a:endParaRPr sz="1000">
              <a:latin typeface="Bookman Uralic"/>
              <a:cs typeface="Bookman Uralic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9093859" y="230389"/>
            <a:ext cx="77660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Conclusions</a:t>
            </a:r>
            <a:endParaRPr sz="1000">
              <a:latin typeface="Bookman Uralic"/>
              <a:cs typeface="Bookman Uralic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613829" y="825832"/>
            <a:ext cx="9465945" cy="36703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21615">
              <a:lnSpc>
                <a:spcPct val="100000"/>
              </a:lnSpc>
              <a:spcBef>
                <a:spcPts val="90"/>
              </a:spcBef>
            </a:pPr>
            <a:r>
              <a:rPr sz="2250" i="1" spc="-5" dirty="0">
                <a:solidFill>
                  <a:srgbClr val="FFFFFF"/>
                </a:solidFill>
                <a:latin typeface="Bookman Uralic"/>
                <a:cs typeface="Bookman Uralic"/>
              </a:rPr>
              <a:t>Testing the </a:t>
            </a:r>
            <a:r>
              <a:rPr sz="2250" i="1" spc="-10" dirty="0">
                <a:solidFill>
                  <a:srgbClr val="FFFFFF"/>
                </a:solidFill>
                <a:latin typeface="Bookman Uralic"/>
                <a:cs typeface="Bookman Uralic"/>
              </a:rPr>
              <a:t>MATLAB </a:t>
            </a:r>
            <a:r>
              <a:rPr sz="2250" i="1" spc="-5" dirty="0">
                <a:solidFill>
                  <a:srgbClr val="FFFFFF"/>
                </a:solidFill>
                <a:latin typeface="Bookman Uralic"/>
                <a:cs typeface="Bookman Uralic"/>
              </a:rPr>
              <a:t>Routine</a:t>
            </a:r>
            <a:endParaRPr sz="2250">
              <a:latin typeface="Bookman Uralic"/>
              <a:cs typeface="Bookman Uralic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613829" y="1224465"/>
            <a:ext cx="9465742" cy="64203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 txBox="1"/>
          <p:nvPr/>
        </p:nvSpPr>
        <p:spPr>
          <a:xfrm>
            <a:off x="1454327" y="2136178"/>
            <a:ext cx="7785100" cy="96139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7465" marR="30480" algn="ctr">
              <a:lnSpc>
                <a:spcPct val="100000"/>
              </a:lnSpc>
              <a:spcBef>
                <a:spcPts val="95"/>
              </a:spcBef>
            </a:pPr>
            <a:r>
              <a:rPr sz="2050" spc="-25" dirty="0">
                <a:solidFill>
                  <a:srgbClr val="0000FF"/>
                </a:solidFill>
                <a:latin typeface="URW Gothic"/>
                <a:cs typeface="URW Gothic"/>
              </a:rPr>
              <a:t>HACT </a:t>
            </a:r>
            <a:r>
              <a:rPr sz="2050" spc="-5" dirty="0">
                <a:latin typeface="URW Gothic"/>
                <a:cs typeface="URW Gothic"/>
              </a:rPr>
              <a:t>: Solving the workhorse heterogeneous-agent  continuous-time model under Adaptive </a:t>
            </a:r>
            <a:r>
              <a:rPr sz="2050" dirty="0">
                <a:latin typeface="URW Gothic"/>
                <a:cs typeface="URW Gothic"/>
              </a:rPr>
              <a:t>Learning, </a:t>
            </a:r>
            <a:r>
              <a:rPr sz="2050" spc="-5" dirty="0">
                <a:latin typeface="URW Gothic"/>
                <a:cs typeface="URW Gothic"/>
              </a:rPr>
              <a:t>namely the  </a:t>
            </a:r>
            <a:r>
              <a:rPr sz="2050" spc="-5" dirty="0">
                <a:solidFill>
                  <a:srgbClr val="0000FF"/>
                </a:solidFill>
                <a:latin typeface="URW Gothic"/>
                <a:cs typeface="URW Gothic"/>
              </a:rPr>
              <a:t>Huggett</a:t>
            </a:r>
            <a:r>
              <a:rPr sz="2050" spc="-10" dirty="0">
                <a:solidFill>
                  <a:srgbClr val="0000FF"/>
                </a:solidFill>
                <a:latin typeface="URW Gothic"/>
                <a:cs typeface="URW Gothic"/>
              </a:rPr>
              <a:t> </a:t>
            </a:r>
            <a:r>
              <a:rPr sz="2050" dirty="0">
                <a:solidFill>
                  <a:srgbClr val="0000FF"/>
                </a:solidFill>
                <a:latin typeface="URW Gothic"/>
                <a:cs typeface="URW Gothic"/>
              </a:rPr>
              <a:t>model</a:t>
            </a:r>
            <a:r>
              <a:rPr sz="2100" baseline="29761" dirty="0">
                <a:latin typeface="URW Gothic"/>
                <a:cs typeface="URW Gothic"/>
              </a:rPr>
              <a:t>2</a:t>
            </a:r>
            <a:endParaRPr sz="2100" baseline="29761">
              <a:latin typeface="URW Gothic"/>
              <a:cs typeface="URW Gothic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1353324" y="3950880"/>
            <a:ext cx="3757295" cy="0"/>
          </a:xfrm>
          <a:custGeom>
            <a:avLst/>
            <a:gdLst/>
            <a:ahLst/>
            <a:cxnLst/>
            <a:rect l="l" t="t" r="r" b="b"/>
            <a:pathLst>
              <a:path w="3757295">
                <a:moveTo>
                  <a:pt x="0" y="0"/>
                </a:moveTo>
                <a:lnTo>
                  <a:pt x="3756702" y="0"/>
                </a:lnTo>
              </a:path>
            </a:pathLst>
          </a:custGeom>
          <a:ln w="1038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 txBox="1"/>
          <p:nvPr/>
        </p:nvSpPr>
        <p:spPr>
          <a:xfrm>
            <a:off x="1315225" y="4030469"/>
            <a:ext cx="8063230" cy="148653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38100" marR="30480" indent="241935">
              <a:lnSpc>
                <a:spcPct val="100000"/>
              </a:lnSpc>
              <a:spcBef>
                <a:spcPts val="125"/>
              </a:spcBef>
            </a:pPr>
            <a:r>
              <a:rPr sz="1500" spc="15" baseline="33333" dirty="0">
                <a:latin typeface="URW Gothic"/>
                <a:cs typeface="URW Gothic"/>
              </a:rPr>
              <a:t>2 </a:t>
            </a:r>
            <a:r>
              <a:rPr sz="1200" spc="15" dirty="0">
                <a:latin typeface="URW Gothic"/>
                <a:cs typeface="URW Gothic"/>
              </a:rPr>
              <a:t>The </a:t>
            </a:r>
            <a:r>
              <a:rPr sz="1200" spc="10" dirty="0">
                <a:solidFill>
                  <a:srgbClr val="0000FF"/>
                </a:solidFill>
                <a:latin typeface="URW Gothic"/>
                <a:cs typeface="URW Gothic"/>
              </a:rPr>
              <a:t>Hamilton-Jacobi-Bellman (HJB) </a:t>
            </a:r>
            <a:r>
              <a:rPr sz="1200" spc="10" dirty="0">
                <a:latin typeface="URW Gothic"/>
                <a:cs typeface="URW Gothic"/>
              </a:rPr>
              <a:t>represents the optimal </a:t>
            </a:r>
            <a:r>
              <a:rPr sz="1200" spc="15" dirty="0">
                <a:latin typeface="URW Gothic"/>
                <a:cs typeface="URW Gothic"/>
              </a:rPr>
              <a:t>choice </a:t>
            </a:r>
            <a:r>
              <a:rPr sz="1200" spc="10" dirty="0">
                <a:latin typeface="URW Gothic"/>
                <a:cs typeface="URW Gothic"/>
              </a:rPr>
              <a:t>of heterogeneous agents taking  </a:t>
            </a:r>
            <a:r>
              <a:rPr sz="1200" spc="15" dirty="0">
                <a:latin typeface="URW Gothic"/>
                <a:cs typeface="URW Gothic"/>
              </a:rPr>
              <a:t>both prices and </a:t>
            </a:r>
            <a:r>
              <a:rPr sz="1200" spc="10" dirty="0">
                <a:latin typeface="URW Gothic"/>
                <a:cs typeface="URW Gothic"/>
              </a:rPr>
              <a:t>the distribution of </a:t>
            </a:r>
            <a:r>
              <a:rPr sz="1200" spc="15" dirty="0">
                <a:latin typeface="URW Gothic"/>
                <a:cs typeface="URW Gothic"/>
              </a:rPr>
              <a:t>income and </a:t>
            </a:r>
            <a:r>
              <a:rPr sz="1200" spc="10" dirty="0">
                <a:latin typeface="URW Gothic"/>
                <a:cs typeface="URW Gothic"/>
              </a:rPr>
              <a:t>wealth as </a:t>
            </a:r>
            <a:r>
              <a:rPr sz="1200" spc="5" dirty="0">
                <a:latin typeface="URW Gothic"/>
                <a:cs typeface="URW Gothic"/>
              </a:rPr>
              <a:t>given. </a:t>
            </a:r>
            <a:r>
              <a:rPr sz="1200" spc="15" dirty="0">
                <a:latin typeface="URW Gothic"/>
                <a:cs typeface="URW Gothic"/>
              </a:rPr>
              <a:t>Whereas, </a:t>
            </a:r>
            <a:r>
              <a:rPr sz="1200" spc="10" dirty="0">
                <a:latin typeface="URW Gothic"/>
                <a:cs typeface="URW Gothic"/>
              </a:rPr>
              <a:t>the </a:t>
            </a:r>
            <a:r>
              <a:rPr sz="1200" spc="5" dirty="0">
                <a:solidFill>
                  <a:srgbClr val="0000FF"/>
                </a:solidFill>
                <a:latin typeface="URW Gothic"/>
                <a:cs typeface="URW Gothic"/>
              </a:rPr>
              <a:t>Kolmogorov Forward </a:t>
            </a:r>
            <a:r>
              <a:rPr sz="1200" spc="10" dirty="0">
                <a:solidFill>
                  <a:srgbClr val="0000FF"/>
                </a:solidFill>
                <a:latin typeface="URW Gothic"/>
                <a:cs typeface="URW Gothic"/>
              </a:rPr>
              <a:t>(KF)  </a:t>
            </a:r>
            <a:r>
              <a:rPr sz="1200" spc="15" dirty="0">
                <a:latin typeface="URW Gothic"/>
                <a:cs typeface="URW Gothic"/>
              </a:rPr>
              <a:t>equation </a:t>
            </a:r>
            <a:r>
              <a:rPr sz="1200" spc="10" dirty="0">
                <a:latin typeface="URW Gothic"/>
                <a:cs typeface="URW Gothic"/>
              </a:rPr>
              <a:t>characterizes the </a:t>
            </a:r>
            <a:r>
              <a:rPr sz="1200" spc="5" dirty="0">
                <a:latin typeface="URW Gothic"/>
                <a:cs typeface="URW Gothic"/>
              </a:rPr>
              <a:t>evolution </a:t>
            </a:r>
            <a:r>
              <a:rPr sz="1200" spc="10" dirty="0">
                <a:latin typeface="URW Gothic"/>
                <a:cs typeface="URW Gothic"/>
              </a:rPr>
              <a:t>of the </a:t>
            </a:r>
            <a:r>
              <a:rPr sz="1200" spc="15" dirty="0">
                <a:latin typeface="URW Gothic"/>
                <a:cs typeface="URW Gothic"/>
              </a:rPr>
              <a:t>income and </a:t>
            </a:r>
            <a:r>
              <a:rPr sz="1200" spc="10" dirty="0">
                <a:latin typeface="URW Gothic"/>
                <a:cs typeface="URW Gothic"/>
              </a:rPr>
              <a:t>wealth distribution </a:t>
            </a:r>
            <a:r>
              <a:rPr sz="1200" dirty="0">
                <a:latin typeface="URW Gothic"/>
                <a:cs typeface="URW Gothic"/>
              </a:rPr>
              <a:t>by </a:t>
            </a:r>
            <a:r>
              <a:rPr sz="1200" spc="10" dirty="0">
                <a:latin typeface="URW Gothic"/>
                <a:cs typeface="URW Gothic"/>
              </a:rPr>
              <a:t>taking agents’ optimal  </a:t>
            </a:r>
            <a:r>
              <a:rPr sz="1200" spc="15" dirty="0">
                <a:latin typeface="URW Gothic"/>
                <a:cs typeface="URW Gothic"/>
              </a:rPr>
              <a:t>choices </a:t>
            </a:r>
            <a:r>
              <a:rPr sz="1200" spc="10" dirty="0">
                <a:latin typeface="URW Gothic"/>
                <a:cs typeface="URW Gothic"/>
              </a:rPr>
              <a:t>as </a:t>
            </a:r>
            <a:r>
              <a:rPr sz="1200" spc="5" dirty="0">
                <a:latin typeface="URW Gothic"/>
                <a:cs typeface="URW Gothic"/>
              </a:rPr>
              <a:t>given. </a:t>
            </a:r>
            <a:r>
              <a:rPr sz="1200" spc="20" dirty="0">
                <a:latin typeface="URW Gothic"/>
                <a:cs typeface="URW Gothic"/>
              </a:rPr>
              <a:t>A </a:t>
            </a:r>
            <a:r>
              <a:rPr sz="1200" spc="15" dirty="0">
                <a:latin typeface="URW Gothic"/>
                <a:cs typeface="URW Gothic"/>
              </a:rPr>
              <a:t>Huggett </a:t>
            </a:r>
            <a:r>
              <a:rPr sz="1200" spc="10" dirty="0">
                <a:latin typeface="URW Gothic"/>
                <a:cs typeface="URW Gothic"/>
              </a:rPr>
              <a:t>[1993] </a:t>
            </a:r>
            <a:r>
              <a:rPr sz="1200" spc="15" dirty="0">
                <a:latin typeface="URW Gothic"/>
                <a:cs typeface="URW Gothic"/>
              </a:rPr>
              <a:t>economy </a:t>
            </a:r>
            <a:r>
              <a:rPr sz="1200" spc="5" dirty="0">
                <a:latin typeface="URW Gothic"/>
                <a:cs typeface="URW Gothic"/>
              </a:rPr>
              <a:t>is </a:t>
            </a:r>
            <a:r>
              <a:rPr sz="1200" spc="10" dirty="0">
                <a:latin typeface="URW Gothic"/>
                <a:cs typeface="URW Gothic"/>
              </a:rPr>
              <a:t>characterized </a:t>
            </a:r>
            <a:r>
              <a:rPr sz="1200" dirty="0">
                <a:latin typeface="URW Gothic"/>
                <a:cs typeface="URW Gothic"/>
              </a:rPr>
              <a:t>by </a:t>
            </a:r>
            <a:r>
              <a:rPr sz="1200" spc="10" dirty="0">
                <a:latin typeface="URW Gothic"/>
                <a:cs typeface="URW Gothic"/>
              </a:rPr>
              <a:t>idiosyncratic </a:t>
            </a:r>
            <a:r>
              <a:rPr sz="1200" spc="15" dirty="0">
                <a:latin typeface="URW Gothic"/>
                <a:cs typeface="URW Gothic"/>
              </a:rPr>
              <a:t>income </a:t>
            </a:r>
            <a:r>
              <a:rPr sz="1200" spc="10" dirty="0">
                <a:latin typeface="URW Gothic"/>
                <a:cs typeface="URW Gothic"/>
              </a:rPr>
              <a:t>risk taking the form  of </a:t>
            </a:r>
            <a:r>
              <a:rPr sz="1200" spc="15" dirty="0">
                <a:latin typeface="URW Gothic"/>
                <a:cs typeface="URW Gothic"/>
              </a:rPr>
              <a:t>exogenous </a:t>
            </a:r>
            <a:r>
              <a:rPr sz="1200" spc="10" dirty="0">
                <a:latin typeface="URW Gothic"/>
                <a:cs typeface="URW Gothic"/>
              </a:rPr>
              <a:t>productivity shocks that </a:t>
            </a:r>
            <a:r>
              <a:rPr sz="1200" dirty="0">
                <a:latin typeface="URW Gothic"/>
                <a:cs typeface="URW Gothic"/>
              </a:rPr>
              <a:t>follow </a:t>
            </a:r>
            <a:r>
              <a:rPr sz="1200" spc="15" dirty="0">
                <a:latin typeface="URW Gothic"/>
                <a:cs typeface="URW Gothic"/>
              </a:rPr>
              <a:t>a </a:t>
            </a:r>
            <a:r>
              <a:rPr sz="1200" dirty="0">
                <a:latin typeface="URW Gothic"/>
                <a:cs typeface="URW Gothic"/>
              </a:rPr>
              <a:t>diffusion </a:t>
            </a:r>
            <a:r>
              <a:rPr sz="1200" spc="10" dirty="0">
                <a:latin typeface="URW Gothic"/>
                <a:cs typeface="URW Gothic"/>
              </a:rPr>
              <a:t>process </a:t>
            </a:r>
            <a:r>
              <a:rPr sz="1200" spc="50" dirty="0">
                <a:latin typeface="URW Gothic"/>
                <a:cs typeface="URW Gothic"/>
              </a:rPr>
              <a:t>(</a:t>
            </a:r>
            <a:r>
              <a:rPr sz="1200" i="1" spc="50" dirty="0">
                <a:latin typeface="URW Gothic"/>
                <a:cs typeface="URW Gothic"/>
              </a:rPr>
              <a:t>z</a:t>
            </a:r>
            <a:r>
              <a:rPr sz="1200" spc="50" dirty="0">
                <a:latin typeface="DejaVu Sans Condensed"/>
                <a:cs typeface="DejaVu Sans Condensed"/>
              </a:rPr>
              <a:t>(</a:t>
            </a:r>
            <a:r>
              <a:rPr sz="1200" i="1" spc="50" dirty="0">
                <a:latin typeface="URW Gothic"/>
                <a:cs typeface="URW Gothic"/>
              </a:rPr>
              <a:t>t </a:t>
            </a:r>
            <a:r>
              <a:rPr sz="1200" spc="30" dirty="0">
                <a:latin typeface="DejaVu Sans Condensed"/>
                <a:cs typeface="DejaVu Sans Condensed"/>
              </a:rPr>
              <a:t>)</a:t>
            </a:r>
            <a:r>
              <a:rPr sz="1200" spc="30" dirty="0">
                <a:latin typeface="URW Gothic"/>
                <a:cs typeface="URW Gothic"/>
              </a:rPr>
              <a:t>). </a:t>
            </a:r>
            <a:r>
              <a:rPr sz="1200" spc="10" dirty="0">
                <a:latin typeface="URW Gothic"/>
                <a:cs typeface="URW Gothic"/>
              </a:rPr>
              <a:t>In </a:t>
            </a:r>
            <a:r>
              <a:rPr sz="1200" spc="15" dirty="0">
                <a:latin typeface="URW Gothic"/>
                <a:cs typeface="URW Gothic"/>
              </a:rPr>
              <a:t>such an </a:t>
            </a:r>
            <a:r>
              <a:rPr sz="1200" spc="10" dirty="0">
                <a:latin typeface="URW Gothic"/>
                <a:cs typeface="URW Gothic"/>
              </a:rPr>
              <a:t>environment, </a:t>
            </a:r>
            <a:r>
              <a:rPr sz="1200" spc="15" dirty="0">
                <a:latin typeface="URW Gothic"/>
                <a:cs typeface="URW Gothic"/>
              </a:rPr>
              <a:t>agents  </a:t>
            </a:r>
            <a:r>
              <a:rPr sz="1200" spc="5" dirty="0">
                <a:latin typeface="URW Gothic"/>
                <a:cs typeface="URW Gothic"/>
              </a:rPr>
              <a:t>save</a:t>
            </a:r>
            <a:r>
              <a:rPr sz="1200" spc="-5" dirty="0">
                <a:latin typeface="URW Gothic"/>
                <a:cs typeface="URW Gothic"/>
              </a:rPr>
              <a:t> </a:t>
            </a:r>
            <a:r>
              <a:rPr sz="1200" spc="10" dirty="0">
                <a:latin typeface="URW Gothic"/>
                <a:cs typeface="URW Gothic"/>
              </a:rPr>
              <a:t>in</a:t>
            </a:r>
            <a:r>
              <a:rPr sz="1200" dirty="0">
                <a:latin typeface="URW Gothic"/>
                <a:cs typeface="URW Gothic"/>
              </a:rPr>
              <a:t> </a:t>
            </a:r>
            <a:r>
              <a:rPr sz="1200" spc="15" dirty="0">
                <a:latin typeface="URW Gothic"/>
                <a:cs typeface="URW Gothic"/>
              </a:rPr>
              <a:t>an</a:t>
            </a:r>
            <a:r>
              <a:rPr sz="1200" dirty="0">
                <a:latin typeface="URW Gothic"/>
                <a:cs typeface="URW Gothic"/>
              </a:rPr>
              <a:t> </a:t>
            </a:r>
            <a:r>
              <a:rPr sz="1200" spc="10" dirty="0">
                <a:latin typeface="URW Gothic"/>
                <a:cs typeface="URW Gothic"/>
              </a:rPr>
              <a:t>unproductive</a:t>
            </a:r>
            <a:r>
              <a:rPr sz="1200" dirty="0">
                <a:latin typeface="URW Gothic"/>
                <a:cs typeface="URW Gothic"/>
              </a:rPr>
              <a:t> </a:t>
            </a:r>
            <a:r>
              <a:rPr sz="1200" spc="10" dirty="0">
                <a:latin typeface="URW Gothic"/>
                <a:cs typeface="URW Gothic"/>
              </a:rPr>
              <a:t>asset,</a:t>
            </a:r>
            <a:r>
              <a:rPr sz="1200" dirty="0">
                <a:latin typeface="URW Gothic"/>
                <a:cs typeface="URW Gothic"/>
              </a:rPr>
              <a:t> </a:t>
            </a:r>
            <a:r>
              <a:rPr sz="1200" spc="15" dirty="0">
                <a:latin typeface="URW Gothic"/>
                <a:cs typeface="URW Gothic"/>
              </a:rPr>
              <a:t>denoted</a:t>
            </a:r>
            <a:r>
              <a:rPr sz="1200" dirty="0">
                <a:latin typeface="URW Gothic"/>
                <a:cs typeface="URW Gothic"/>
              </a:rPr>
              <a:t> </a:t>
            </a:r>
            <a:r>
              <a:rPr sz="1200" spc="10" dirty="0">
                <a:latin typeface="URW Gothic"/>
                <a:cs typeface="URW Gothic"/>
              </a:rPr>
              <a:t>as</a:t>
            </a:r>
            <a:r>
              <a:rPr sz="1200" dirty="0">
                <a:latin typeface="URW Gothic"/>
                <a:cs typeface="URW Gothic"/>
              </a:rPr>
              <a:t> </a:t>
            </a:r>
            <a:r>
              <a:rPr sz="1200" i="1" spc="50" dirty="0">
                <a:latin typeface="URW Gothic"/>
                <a:cs typeface="URW Gothic"/>
              </a:rPr>
              <a:t>a</a:t>
            </a:r>
            <a:r>
              <a:rPr sz="1200" spc="50" dirty="0">
                <a:latin typeface="DejaVu Sans Condensed"/>
                <a:cs typeface="DejaVu Sans Condensed"/>
              </a:rPr>
              <a:t>(</a:t>
            </a:r>
            <a:r>
              <a:rPr sz="1200" i="1" spc="50" dirty="0">
                <a:latin typeface="URW Gothic"/>
                <a:cs typeface="URW Gothic"/>
              </a:rPr>
              <a:t>t</a:t>
            </a:r>
            <a:r>
              <a:rPr sz="1200" i="1" spc="-215" dirty="0">
                <a:latin typeface="URW Gothic"/>
                <a:cs typeface="URW Gothic"/>
              </a:rPr>
              <a:t> </a:t>
            </a:r>
            <a:r>
              <a:rPr sz="1200" spc="45" dirty="0">
                <a:latin typeface="DejaVu Sans Condensed"/>
                <a:cs typeface="DejaVu Sans Condensed"/>
              </a:rPr>
              <a:t>)</a:t>
            </a:r>
            <a:r>
              <a:rPr sz="1200" spc="45" dirty="0">
                <a:latin typeface="URW Gothic"/>
                <a:cs typeface="URW Gothic"/>
              </a:rPr>
              <a:t>,</a:t>
            </a:r>
            <a:r>
              <a:rPr sz="1200" dirty="0">
                <a:latin typeface="URW Gothic"/>
                <a:cs typeface="URW Gothic"/>
              </a:rPr>
              <a:t> </a:t>
            </a:r>
            <a:r>
              <a:rPr sz="1200" spc="20" dirty="0">
                <a:latin typeface="URW Gothic"/>
                <a:cs typeface="URW Gothic"/>
              </a:rPr>
              <a:t>whose</a:t>
            </a:r>
            <a:r>
              <a:rPr sz="1200" dirty="0">
                <a:latin typeface="URW Gothic"/>
                <a:cs typeface="URW Gothic"/>
              </a:rPr>
              <a:t> </a:t>
            </a:r>
            <a:r>
              <a:rPr sz="1200" spc="10" dirty="0">
                <a:latin typeface="URW Gothic"/>
                <a:cs typeface="URW Gothic"/>
              </a:rPr>
              <a:t>supply</a:t>
            </a:r>
            <a:r>
              <a:rPr sz="1200" dirty="0">
                <a:latin typeface="URW Gothic"/>
                <a:cs typeface="URW Gothic"/>
              </a:rPr>
              <a:t> </a:t>
            </a:r>
            <a:r>
              <a:rPr sz="1200" spc="5" dirty="0">
                <a:latin typeface="URW Gothic"/>
                <a:cs typeface="URW Gothic"/>
              </a:rPr>
              <a:t>is</a:t>
            </a:r>
            <a:r>
              <a:rPr sz="1200" dirty="0">
                <a:latin typeface="URW Gothic"/>
                <a:cs typeface="URW Gothic"/>
              </a:rPr>
              <a:t> </a:t>
            </a:r>
            <a:r>
              <a:rPr sz="1200" spc="5" dirty="0">
                <a:latin typeface="URW Gothic"/>
                <a:cs typeface="URW Gothic"/>
              </a:rPr>
              <a:t>fixed.</a:t>
            </a:r>
            <a:r>
              <a:rPr sz="1200" spc="90" dirty="0">
                <a:latin typeface="URW Gothic"/>
                <a:cs typeface="URW Gothic"/>
              </a:rPr>
              <a:t> </a:t>
            </a:r>
            <a:r>
              <a:rPr sz="1200" spc="10" dirty="0">
                <a:latin typeface="URW Gothic"/>
                <a:cs typeface="URW Gothic"/>
              </a:rPr>
              <a:t>In</a:t>
            </a:r>
            <a:r>
              <a:rPr sz="1200" dirty="0">
                <a:latin typeface="URW Gothic"/>
                <a:cs typeface="URW Gothic"/>
              </a:rPr>
              <a:t> </a:t>
            </a:r>
            <a:r>
              <a:rPr sz="1200" spc="5" dirty="0">
                <a:latin typeface="URW Gothic"/>
                <a:cs typeface="URW Gothic"/>
              </a:rPr>
              <a:t>particular, </a:t>
            </a:r>
            <a:r>
              <a:rPr sz="1200" spc="10" dirty="0">
                <a:latin typeface="URW Gothic"/>
                <a:cs typeface="URW Gothic"/>
              </a:rPr>
              <a:t>there</a:t>
            </a:r>
            <a:r>
              <a:rPr sz="1200" dirty="0">
                <a:latin typeface="URW Gothic"/>
                <a:cs typeface="URW Gothic"/>
              </a:rPr>
              <a:t> </a:t>
            </a:r>
            <a:r>
              <a:rPr sz="1200" spc="5" dirty="0">
                <a:latin typeface="URW Gothic"/>
                <a:cs typeface="URW Gothic"/>
              </a:rPr>
              <a:t>is</a:t>
            </a:r>
            <a:r>
              <a:rPr sz="1200" dirty="0">
                <a:latin typeface="URW Gothic"/>
                <a:cs typeface="URW Gothic"/>
              </a:rPr>
              <a:t> </a:t>
            </a:r>
            <a:r>
              <a:rPr sz="1200" spc="15" dirty="0">
                <a:latin typeface="URW Gothic"/>
                <a:cs typeface="URW Gothic"/>
              </a:rPr>
              <a:t>a</a:t>
            </a:r>
            <a:r>
              <a:rPr sz="1200" dirty="0">
                <a:latin typeface="URW Gothic"/>
                <a:cs typeface="URW Gothic"/>
              </a:rPr>
              <a:t> </a:t>
            </a:r>
            <a:r>
              <a:rPr sz="1200" spc="15" dirty="0">
                <a:latin typeface="URW Gothic"/>
                <a:cs typeface="URW Gothic"/>
              </a:rPr>
              <a:t>continuum</a:t>
            </a:r>
            <a:r>
              <a:rPr sz="1200" dirty="0">
                <a:latin typeface="URW Gothic"/>
                <a:cs typeface="URW Gothic"/>
              </a:rPr>
              <a:t> </a:t>
            </a:r>
            <a:r>
              <a:rPr sz="1200" spc="10" dirty="0">
                <a:latin typeface="URW Gothic"/>
                <a:cs typeface="URW Gothic"/>
              </a:rPr>
              <a:t>of  </a:t>
            </a:r>
            <a:r>
              <a:rPr sz="1200" spc="15" dirty="0">
                <a:latin typeface="URW Gothic"/>
                <a:cs typeface="URW Gothic"/>
              </a:rPr>
              <a:t>agents </a:t>
            </a:r>
            <a:r>
              <a:rPr sz="1200" spc="10" dirty="0">
                <a:latin typeface="URW Gothic"/>
                <a:cs typeface="URW Gothic"/>
              </a:rPr>
              <a:t>that are heterogeneous </a:t>
            </a:r>
            <a:r>
              <a:rPr sz="1200" spc="15" dirty="0">
                <a:latin typeface="URW Gothic"/>
                <a:cs typeface="URW Gothic"/>
              </a:rPr>
              <a:t>under </a:t>
            </a:r>
            <a:r>
              <a:rPr sz="1200" dirty="0">
                <a:latin typeface="URW Gothic"/>
                <a:cs typeface="URW Gothic"/>
              </a:rPr>
              <a:t>two </a:t>
            </a:r>
            <a:r>
              <a:rPr sz="1200" spc="15" dirty="0">
                <a:latin typeface="URW Gothic"/>
                <a:cs typeface="URW Gothic"/>
              </a:rPr>
              <a:t>dimensions, namely </a:t>
            </a:r>
            <a:r>
              <a:rPr sz="1200" spc="10" dirty="0">
                <a:latin typeface="URW Gothic"/>
                <a:cs typeface="URW Gothic"/>
              </a:rPr>
              <a:t>their </a:t>
            </a:r>
            <a:r>
              <a:rPr sz="1200" spc="15" dirty="0">
                <a:latin typeface="URW Gothic"/>
                <a:cs typeface="URW Gothic"/>
              </a:rPr>
              <a:t>income and </a:t>
            </a:r>
            <a:r>
              <a:rPr sz="1200" spc="10" dirty="0">
                <a:latin typeface="URW Gothic"/>
                <a:cs typeface="URW Gothic"/>
              </a:rPr>
              <a:t>wealth. </a:t>
            </a:r>
            <a:r>
              <a:rPr sz="1200" spc="15" dirty="0">
                <a:latin typeface="URW Gothic"/>
                <a:cs typeface="URW Gothic"/>
              </a:rPr>
              <a:t>The </a:t>
            </a:r>
            <a:r>
              <a:rPr sz="1200" spc="10" dirty="0">
                <a:latin typeface="URW Gothic"/>
                <a:cs typeface="URW Gothic"/>
              </a:rPr>
              <a:t>joint  distribution of </a:t>
            </a:r>
            <a:r>
              <a:rPr sz="1200" spc="15" dirty="0">
                <a:latin typeface="URW Gothic"/>
                <a:cs typeface="URW Gothic"/>
              </a:rPr>
              <a:t>income </a:t>
            </a:r>
            <a:r>
              <a:rPr sz="1200" dirty="0">
                <a:latin typeface="URW Gothic"/>
                <a:cs typeface="URW Gothic"/>
              </a:rPr>
              <a:t>(affected by </a:t>
            </a:r>
            <a:r>
              <a:rPr sz="1200" spc="10" dirty="0">
                <a:latin typeface="URW Gothic"/>
                <a:cs typeface="URW Gothic"/>
              </a:rPr>
              <a:t>productivity) </a:t>
            </a:r>
            <a:r>
              <a:rPr sz="1200" spc="15" dirty="0">
                <a:latin typeface="URW Gothic"/>
                <a:cs typeface="URW Gothic"/>
              </a:rPr>
              <a:t>and </a:t>
            </a:r>
            <a:r>
              <a:rPr sz="1200" spc="10" dirty="0">
                <a:latin typeface="URW Gothic"/>
                <a:cs typeface="URW Gothic"/>
              </a:rPr>
              <a:t>wealth represents the state of the </a:t>
            </a:r>
            <a:r>
              <a:rPr sz="1200" spc="-10" dirty="0">
                <a:latin typeface="URW Gothic"/>
                <a:cs typeface="URW Gothic"/>
              </a:rPr>
              <a:t>economy.</a:t>
            </a:r>
            <a:r>
              <a:rPr sz="1200" spc="155" dirty="0">
                <a:latin typeface="URW Gothic"/>
                <a:cs typeface="URW Gothic"/>
              </a:rPr>
              <a:t> </a:t>
            </a:r>
            <a:r>
              <a:rPr sz="1200" spc="15" dirty="0">
                <a:latin typeface="URW Gothic"/>
                <a:cs typeface="URW Gothic"/>
              </a:rPr>
              <a:t>Under</a:t>
            </a:r>
            <a:endParaRPr sz="1200">
              <a:latin typeface="URW Gothic"/>
              <a:cs typeface="URW Gothic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1340625" y="5485957"/>
            <a:ext cx="7860665" cy="2127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200" spc="5" dirty="0">
                <a:latin typeface="URW Gothic"/>
                <a:cs typeface="URW Gothic"/>
              </a:rPr>
              <a:t>rational </a:t>
            </a:r>
            <a:r>
              <a:rPr sz="1200" spc="15" dirty="0">
                <a:latin typeface="URW Gothic"/>
                <a:cs typeface="URW Gothic"/>
              </a:rPr>
              <a:t>expectations, </a:t>
            </a:r>
            <a:r>
              <a:rPr sz="1200" spc="10" dirty="0">
                <a:latin typeface="URW Gothic"/>
                <a:cs typeface="URW Gothic"/>
              </a:rPr>
              <a:t>individuals have preferences </a:t>
            </a:r>
            <a:r>
              <a:rPr sz="1200" spc="-5" dirty="0">
                <a:latin typeface="URW Gothic"/>
                <a:cs typeface="URW Gothic"/>
              </a:rPr>
              <a:t>over </a:t>
            </a:r>
            <a:r>
              <a:rPr sz="1200" spc="10" dirty="0">
                <a:latin typeface="URW Gothic"/>
                <a:cs typeface="URW Gothic"/>
              </a:rPr>
              <a:t>strictly concave </a:t>
            </a:r>
            <a:r>
              <a:rPr sz="1200" spc="15" dirty="0">
                <a:latin typeface="URW Gothic"/>
                <a:cs typeface="URW Gothic"/>
              </a:rPr>
              <a:t>and </a:t>
            </a:r>
            <a:r>
              <a:rPr sz="1200" spc="10" dirty="0">
                <a:latin typeface="URW Gothic"/>
                <a:cs typeface="URW Gothic"/>
              </a:rPr>
              <a:t>increasing </a:t>
            </a:r>
            <a:r>
              <a:rPr sz="1200" spc="-10" dirty="0">
                <a:latin typeface="URW Gothic"/>
                <a:cs typeface="URW Gothic"/>
              </a:rPr>
              <a:t>utility, </a:t>
            </a:r>
            <a:r>
              <a:rPr sz="1200" i="1" spc="70" dirty="0">
                <a:latin typeface="URW Gothic"/>
                <a:cs typeface="URW Gothic"/>
              </a:rPr>
              <a:t>u</a:t>
            </a:r>
            <a:r>
              <a:rPr sz="1200" spc="70" dirty="0">
                <a:latin typeface="DejaVu Sans Condensed"/>
                <a:cs typeface="DejaVu Sans Condensed"/>
              </a:rPr>
              <a:t>(</a:t>
            </a:r>
            <a:r>
              <a:rPr sz="1200" i="1" spc="70" dirty="0">
                <a:latin typeface="DejaVu Sans Condensed"/>
                <a:cs typeface="DejaVu Sans Condensed"/>
              </a:rPr>
              <a:t>·</a:t>
            </a:r>
            <a:r>
              <a:rPr sz="1200" spc="70" dirty="0">
                <a:latin typeface="DejaVu Sans Condensed"/>
                <a:cs typeface="DejaVu Sans Condensed"/>
              </a:rPr>
              <a:t>)</a:t>
            </a:r>
            <a:r>
              <a:rPr sz="1200" spc="70" dirty="0">
                <a:latin typeface="URW Gothic"/>
                <a:cs typeface="URW Gothic"/>
              </a:rPr>
              <a:t>,</a:t>
            </a:r>
            <a:r>
              <a:rPr sz="1200" spc="125" dirty="0">
                <a:latin typeface="URW Gothic"/>
                <a:cs typeface="URW Gothic"/>
              </a:rPr>
              <a:t> </a:t>
            </a:r>
            <a:r>
              <a:rPr sz="1200" spc="5" dirty="0">
                <a:latin typeface="URW Gothic"/>
                <a:cs typeface="URW Gothic"/>
              </a:rPr>
              <a:t>from</a:t>
            </a:r>
            <a:endParaRPr sz="1200">
              <a:latin typeface="URW Gothic"/>
              <a:cs typeface="URW Gothic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1340625" y="5713368"/>
            <a:ext cx="3571240" cy="2127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200" spc="15" dirty="0">
                <a:latin typeface="URW Gothic"/>
                <a:cs typeface="URW Gothic"/>
              </a:rPr>
              <a:t>consumption, </a:t>
            </a:r>
            <a:r>
              <a:rPr sz="1200" i="1" spc="45" dirty="0">
                <a:latin typeface="URW Gothic"/>
                <a:cs typeface="URW Gothic"/>
              </a:rPr>
              <a:t>c</a:t>
            </a:r>
            <a:r>
              <a:rPr sz="1200" spc="45" dirty="0">
                <a:latin typeface="DejaVu Sans Condensed"/>
                <a:cs typeface="DejaVu Sans Condensed"/>
              </a:rPr>
              <a:t>(</a:t>
            </a:r>
            <a:r>
              <a:rPr sz="1200" i="1" spc="45" dirty="0">
                <a:latin typeface="URW Gothic"/>
                <a:cs typeface="URW Gothic"/>
              </a:rPr>
              <a:t>t </a:t>
            </a:r>
            <a:r>
              <a:rPr sz="1200" spc="45" dirty="0">
                <a:latin typeface="DejaVu Sans Condensed"/>
                <a:cs typeface="DejaVu Sans Condensed"/>
              </a:rPr>
              <a:t>)</a:t>
            </a:r>
            <a:r>
              <a:rPr sz="1200" spc="45" dirty="0">
                <a:latin typeface="URW Gothic"/>
                <a:cs typeface="URW Gothic"/>
              </a:rPr>
              <a:t>, </a:t>
            </a:r>
            <a:r>
              <a:rPr sz="1200" spc="15" dirty="0">
                <a:latin typeface="URW Gothic"/>
                <a:cs typeface="URW Gothic"/>
              </a:rPr>
              <a:t>discounted </a:t>
            </a:r>
            <a:r>
              <a:rPr sz="1200" spc="10" dirty="0">
                <a:latin typeface="URW Gothic"/>
                <a:cs typeface="URW Gothic"/>
              </a:rPr>
              <a:t>at </a:t>
            </a:r>
            <a:r>
              <a:rPr sz="1200" spc="5" dirty="0">
                <a:latin typeface="URW Gothic"/>
                <a:cs typeface="URW Gothic"/>
              </a:rPr>
              <a:t>rate </a:t>
            </a:r>
            <a:r>
              <a:rPr sz="1200" i="1" spc="-225" dirty="0">
                <a:latin typeface="DejaVu Sans"/>
                <a:cs typeface="DejaVu Sans"/>
              </a:rPr>
              <a:t>⇢ </a:t>
            </a:r>
            <a:r>
              <a:rPr sz="1200" i="1" spc="175" dirty="0">
                <a:latin typeface="DejaVu Sans"/>
                <a:cs typeface="DejaVu Sans"/>
              </a:rPr>
              <a:t>≤</a:t>
            </a:r>
            <a:r>
              <a:rPr sz="1200" i="1" spc="-210" dirty="0">
                <a:latin typeface="DejaVu Sans"/>
                <a:cs typeface="DejaVu Sans"/>
              </a:rPr>
              <a:t> </a:t>
            </a:r>
            <a:r>
              <a:rPr sz="1200" spc="10" dirty="0">
                <a:latin typeface="URW Gothic"/>
                <a:cs typeface="URW Gothic"/>
              </a:rPr>
              <a:t>0, </a:t>
            </a:r>
            <a:r>
              <a:rPr sz="1200" spc="15" dirty="0">
                <a:latin typeface="Arial"/>
                <a:cs typeface="Arial"/>
              </a:rPr>
              <a:t>E</a:t>
            </a:r>
            <a:endParaRPr sz="1200">
              <a:latin typeface="Arial"/>
              <a:cs typeface="Aria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4886118" y="5782666"/>
            <a:ext cx="97790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spc="10" dirty="0">
                <a:latin typeface="URW Gothic"/>
                <a:cs typeface="URW Gothic"/>
              </a:rPr>
              <a:t>0</a:t>
            </a:r>
            <a:endParaRPr sz="1000">
              <a:latin typeface="URW Gothic"/>
              <a:cs typeface="URW Gothic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5004323" y="5587753"/>
            <a:ext cx="112395" cy="2127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200" b="0" spc="10" dirty="0">
                <a:latin typeface="Rasa Light"/>
                <a:cs typeface="Rasa Light"/>
              </a:rPr>
              <a:t>R</a:t>
            </a:r>
            <a:endParaRPr sz="1200">
              <a:latin typeface="Rasa Light"/>
              <a:cs typeface="Rasa Light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5090806" y="5801240"/>
            <a:ext cx="85090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spc="-295" dirty="0">
                <a:latin typeface="URW Gothic"/>
                <a:cs typeface="URW Gothic"/>
              </a:rPr>
              <a:t>0</a:t>
            </a:r>
            <a:endParaRPr sz="1000">
              <a:latin typeface="URW Gothic"/>
              <a:cs typeface="URW Gothic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5124381" y="5673930"/>
            <a:ext cx="63182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339090" algn="l"/>
              </a:tabLst>
            </a:pPr>
            <a:r>
              <a:rPr sz="1000" i="1" spc="835" dirty="0">
                <a:latin typeface="Arial"/>
                <a:cs typeface="Arial"/>
              </a:rPr>
              <a:t>1	</a:t>
            </a:r>
            <a:r>
              <a:rPr sz="1000" i="1" spc="105" dirty="0">
                <a:latin typeface="Arial"/>
                <a:cs typeface="Arial"/>
              </a:rPr>
              <a:t>—</a:t>
            </a:r>
            <a:r>
              <a:rPr sz="1000" i="1" spc="-100" dirty="0">
                <a:latin typeface="DejaVu Sans"/>
                <a:cs typeface="DejaVu Sans"/>
              </a:rPr>
              <a:t>⇢</a:t>
            </a:r>
            <a:r>
              <a:rPr sz="1000" i="1" spc="5" dirty="0">
                <a:latin typeface="URW Gothic"/>
                <a:cs typeface="URW Gothic"/>
              </a:rPr>
              <a:t>t</a:t>
            </a:r>
            <a:endParaRPr sz="1000">
              <a:latin typeface="URW Gothic"/>
              <a:cs typeface="URW Gothic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5347461" y="5713368"/>
            <a:ext cx="3761740" cy="2127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  <a:tabLst>
                <a:tab pos="420370" algn="l"/>
              </a:tabLst>
            </a:pPr>
            <a:r>
              <a:rPr sz="1200" i="1" spc="15" dirty="0">
                <a:latin typeface="URW Gothic"/>
                <a:cs typeface="URW Gothic"/>
              </a:rPr>
              <a:t>e	u</a:t>
            </a:r>
            <a:r>
              <a:rPr sz="1200" i="1" spc="-35" dirty="0">
                <a:latin typeface="URW Gothic"/>
                <a:cs typeface="URW Gothic"/>
              </a:rPr>
              <a:t> </a:t>
            </a:r>
            <a:r>
              <a:rPr sz="1200" spc="55" dirty="0">
                <a:latin typeface="DejaVu Sans Condensed"/>
                <a:cs typeface="DejaVu Sans Condensed"/>
              </a:rPr>
              <a:t>(</a:t>
            </a:r>
            <a:r>
              <a:rPr sz="1200" i="1" spc="55" dirty="0">
                <a:latin typeface="URW Gothic"/>
                <a:cs typeface="URW Gothic"/>
              </a:rPr>
              <a:t>c</a:t>
            </a:r>
            <a:r>
              <a:rPr sz="1200" spc="55" dirty="0">
                <a:latin typeface="DejaVu Sans Condensed"/>
                <a:cs typeface="DejaVu Sans Condensed"/>
              </a:rPr>
              <a:t>(</a:t>
            </a:r>
            <a:r>
              <a:rPr sz="1200" i="1" spc="55" dirty="0">
                <a:latin typeface="URW Gothic"/>
                <a:cs typeface="URW Gothic"/>
              </a:rPr>
              <a:t>t</a:t>
            </a:r>
            <a:r>
              <a:rPr sz="1200" i="1" spc="-225" dirty="0">
                <a:latin typeface="URW Gothic"/>
                <a:cs typeface="URW Gothic"/>
              </a:rPr>
              <a:t> </a:t>
            </a:r>
            <a:r>
              <a:rPr sz="1200" spc="85" dirty="0">
                <a:latin typeface="DejaVu Sans Condensed"/>
                <a:cs typeface="DejaVu Sans Condensed"/>
              </a:rPr>
              <a:t>))</a:t>
            </a:r>
            <a:r>
              <a:rPr sz="1200" spc="-85" dirty="0">
                <a:latin typeface="DejaVu Sans Condensed"/>
                <a:cs typeface="DejaVu Sans Condensed"/>
              </a:rPr>
              <a:t> </a:t>
            </a:r>
            <a:r>
              <a:rPr sz="1200" i="1" spc="70" dirty="0">
                <a:latin typeface="URW Gothic"/>
                <a:cs typeface="URW Gothic"/>
              </a:rPr>
              <a:t>dt</a:t>
            </a:r>
            <a:r>
              <a:rPr sz="1200" i="1" spc="70" dirty="0">
                <a:latin typeface="DejaVu Sans"/>
                <a:cs typeface="DejaVu Sans"/>
              </a:rPr>
              <a:t>.</a:t>
            </a:r>
            <a:r>
              <a:rPr sz="1200" i="1" spc="-50" dirty="0">
                <a:latin typeface="DejaVu Sans"/>
                <a:cs typeface="DejaVu Sans"/>
              </a:rPr>
              <a:t> </a:t>
            </a:r>
            <a:r>
              <a:rPr sz="1200" spc="15" dirty="0">
                <a:latin typeface="URW Gothic"/>
                <a:cs typeface="URW Gothic"/>
              </a:rPr>
              <a:t>Agents’</a:t>
            </a:r>
            <a:r>
              <a:rPr sz="1200" dirty="0">
                <a:latin typeface="URW Gothic"/>
                <a:cs typeface="URW Gothic"/>
              </a:rPr>
              <a:t> </a:t>
            </a:r>
            <a:r>
              <a:rPr sz="1200" spc="10" dirty="0">
                <a:latin typeface="URW Gothic"/>
                <a:cs typeface="URW Gothic"/>
              </a:rPr>
              <a:t>wealth</a:t>
            </a:r>
            <a:r>
              <a:rPr sz="1200" dirty="0">
                <a:latin typeface="URW Gothic"/>
                <a:cs typeface="URW Gothic"/>
              </a:rPr>
              <a:t> </a:t>
            </a:r>
            <a:r>
              <a:rPr sz="1200" spc="10" dirty="0">
                <a:latin typeface="URW Gothic"/>
                <a:cs typeface="URW Gothic"/>
              </a:rPr>
              <a:t>takes</a:t>
            </a:r>
            <a:r>
              <a:rPr sz="1200" dirty="0">
                <a:latin typeface="URW Gothic"/>
                <a:cs typeface="URW Gothic"/>
              </a:rPr>
              <a:t> </a:t>
            </a:r>
            <a:r>
              <a:rPr sz="1200" spc="10" dirty="0">
                <a:latin typeface="URW Gothic"/>
                <a:cs typeface="URW Gothic"/>
              </a:rPr>
              <a:t>the</a:t>
            </a:r>
            <a:r>
              <a:rPr sz="1200" dirty="0">
                <a:latin typeface="URW Gothic"/>
                <a:cs typeface="URW Gothic"/>
              </a:rPr>
              <a:t> </a:t>
            </a:r>
            <a:r>
              <a:rPr sz="1200" spc="10" dirty="0">
                <a:latin typeface="URW Gothic"/>
                <a:cs typeface="URW Gothic"/>
              </a:rPr>
              <a:t>form</a:t>
            </a:r>
            <a:r>
              <a:rPr sz="1200" dirty="0">
                <a:latin typeface="URW Gothic"/>
                <a:cs typeface="URW Gothic"/>
              </a:rPr>
              <a:t> </a:t>
            </a:r>
            <a:r>
              <a:rPr sz="1200" spc="10" dirty="0">
                <a:latin typeface="URW Gothic"/>
                <a:cs typeface="URW Gothic"/>
              </a:rPr>
              <a:t>of</a:t>
            </a:r>
            <a:endParaRPr sz="1200">
              <a:latin typeface="URW Gothic"/>
              <a:cs typeface="URW Gothic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1289825" y="5926534"/>
            <a:ext cx="7720330" cy="57658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63500" marR="199390" indent="-635">
              <a:lnSpc>
                <a:spcPct val="100000"/>
              </a:lnSpc>
              <a:spcBef>
                <a:spcPts val="125"/>
              </a:spcBef>
            </a:pPr>
            <a:r>
              <a:rPr sz="1200" spc="10" dirty="0">
                <a:latin typeface="URW Gothic"/>
                <a:cs typeface="URW Gothic"/>
              </a:rPr>
              <a:t>the asset in the </a:t>
            </a:r>
            <a:r>
              <a:rPr sz="1200" spc="15" dirty="0">
                <a:latin typeface="URW Gothic"/>
                <a:cs typeface="URW Gothic"/>
              </a:rPr>
              <a:t>economy</a:t>
            </a:r>
            <a:r>
              <a:rPr sz="1200" spc="10" dirty="0">
                <a:latin typeface="URW Gothic"/>
                <a:cs typeface="URW Gothic"/>
              </a:rPr>
              <a:t> </a:t>
            </a:r>
            <a:r>
              <a:rPr sz="1200" spc="15" dirty="0">
                <a:latin typeface="URW Gothic"/>
                <a:cs typeface="URW Gothic"/>
              </a:rPr>
              <a:t>and</a:t>
            </a:r>
            <a:r>
              <a:rPr sz="1200" spc="10" dirty="0">
                <a:latin typeface="URW Gothic"/>
                <a:cs typeface="URW Gothic"/>
              </a:rPr>
              <a:t> </a:t>
            </a:r>
            <a:r>
              <a:rPr sz="1200" dirty="0">
                <a:latin typeface="URW Gothic"/>
                <a:cs typeface="URW Gothic"/>
              </a:rPr>
              <a:t>evolves</a:t>
            </a:r>
            <a:r>
              <a:rPr sz="1200" spc="10" dirty="0">
                <a:latin typeface="URW Gothic"/>
                <a:cs typeface="URW Gothic"/>
              </a:rPr>
              <a:t> according</a:t>
            </a:r>
            <a:r>
              <a:rPr sz="1200" spc="15" dirty="0">
                <a:latin typeface="URW Gothic"/>
                <a:cs typeface="URW Gothic"/>
              </a:rPr>
              <a:t> </a:t>
            </a:r>
            <a:r>
              <a:rPr sz="1200" spc="10" dirty="0">
                <a:latin typeface="URW Gothic"/>
                <a:cs typeface="URW Gothic"/>
              </a:rPr>
              <a:t>to </a:t>
            </a:r>
            <a:r>
              <a:rPr sz="1200" i="1" spc="-370" dirty="0">
                <a:latin typeface="URW Gothic"/>
                <a:cs typeface="URW Gothic"/>
              </a:rPr>
              <a:t>a</a:t>
            </a:r>
            <a:r>
              <a:rPr sz="1800" spc="-555" baseline="6944" dirty="0">
                <a:latin typeface="DejaVu Sans Condensed"/>
                <a:cs typeface="DejaVu Sans Condensed"/>
              </a:rPr>
              <a:t>˙</a:t>
            </a:r>
            <a:r>
              <a:rPr sz="1800" spc="-120" baseline="6944" dirty="0">
                <a:latin typeface="DejaVu Sans Condensed"/>
                <a:cs typeface="DejaVu Sans Condensed"/>
              </a:rPr>
              <a:t> </a:t>
            </a:r>
            <a:r>
              <a:rPr sz="1200" spc="45" dirty="0">
                <a:latin typeface="DejaVu Sans Condensed"/>
                <a:cs typeface="DejaVu Sans Condensed"/>
              </a:rPr>
              <a:t>(</a:t>
            </a:r>
            <a:r>
              <a:rPr sz="1200" i="1" spc="45" dirty="0">
                <a:latin typeface="URW Gothic"/>
                <a:cs typeface="URW Gothic"/>
              </a:rPr>
              <a:t>t</a:t>
            </a:r>
            <a:r>
              <a:rPr sz="1200" i="1" spc="-220" dirty="0">
                <a:latin typeface="URW Gothic"/>
                <a:cs typeface="URW Gothic"/>
              </a:rPr>
              <a:t> </a:t>
            </a:r>
            <a:r>
              <a:rPr sz="1200" spc="150" dirty="0">
                <a:latin typeface="DejaVu Sans Condensed"/>
                <a:cs typeface="DejaVu Sans Condensed"/>
              </a:rPr>
              <a:t>)</a:t>
            </a:r>
            <a:r>
              <a:rPr sz="1200" spc="5" dirty="0">
                <a:latin typeface="DejaVu Sans Condensed"/>
                <a:cs typeface="DejaVu Sans Condensed"/>
              </a:rPr>
              <a:t> </a:t>
            </a:r>
            <a:r>
              <a:rPr sz="1200" spc="130" dirty="0">
                <a:latin typeface="DejaVu Sans Condensed"/>
                <a:cs typeface="DejaVu Sans Condensed"/>
              </a:rPr>
              <a:t>=</a:t>
            </a:r>
            <a:r>
              <a:rPr sz="1200" spc="100" dirty="0">
                <a:latin typeface="DejaVu Sans Condensed"/>
                <a:cs typeface="DejaVu Sans Condensed"/>
              </a:rPr>
              <a:t> </a:t>
            </a:r>
            <a:r>
              <a:rPr sz="1200" i="1" spc="15" dirty="0">
                <a:latin typeface="URW Gothic"/>
                <a:cs typeface="URW Gothic"/>
              </a:rPr>
              <a:t>y</a:t>
            </a:r>
            <a:r>
              <a:rPr sz="1200" i="1" spc="-225" dirty="0">
                <a:latin typeface="URW Gothic"/>
                <a:cs typeface="URW Gothic"/>
              </a:rPr>
              <a:t> </a:t>
            </a:r>
            <a:r>
              <a:rPr sz="1200" spc="45" dirty="0">
                <a:latin typeface="DejaVu Sans Condensed"/>
                <a:cs typeface="DejaVu Sans Condensed"/>
              </a:rPr>
              <a:t>(</a:t>
            </a:r>
            <a:r>
              <a:rPr sz="1200" i="1" spc="45" dirty="0">
                <a:latin typeface="URW Gothic"/>
                <a:cs typeface="URW Gothic"/>
              </a:rPr>
              <a:t>t</a:t>
            </a:r>
            <a:r>
              <a:rPr sz="1200" i="1" spc="-220" dirty="0">
                <a:latin typeface="URW Gothic"/>
                <a:cs typeface="URW Gothic"/>
              </a:rPr>
              <a:t> </a:t>
            </a:r>
            <a:r>
              <a:rPr sz="1200" spc="65" dirty="0">
                <a:latin typeface="DejaVu Sans Condensed"/>
                <a:cs typeface="DejaVu Sans Condensed"/>
              </a:rPr>
              <a:t>)</a:t>
            </a:r>
            <a:r>
              <a:rPr sz="1200" spc="5" dirty="0">
                <a:latin typeface="DejaVu Sans Condensed"/>
                <a:cs typeface="DejaVu Sans Condensed"/>
              </a:rPr>
              <a:t> </a:t>
            </a:r>
            <a:r>
              <a:rPr sz="1200" spc="130" dirty="0">
                <a:latin typeface="DejaVu Sans Condensed"/>
                <a:cs typeface="DejaVu Sans Condensed"/>
              </a:rPr>
              <a:t>+</a:t>
            </a:r>
            <a:r>
              <a:rPr sz="1200" spc="15" dirty="0">
                <a:latin typeface="DejaVu Sans Condensed"/>
                <a:cs typeface="DejaVu Sans Condensed"/>
              </a:rPr>
              <a:t> </a:t>
            </a:r>
            <a:r>
              <a:rPr sz="1200" i="1" spc="5" dirty="0">
                <a:latin typeface="URW Gothic"/>
                <a:cs typeface="URW Gothic"/>
              </a:rPr>
              <a:t>r</a:t>
            </a:r>
            <a:r>
              <a:rPr sz="1200" i="1" spc="-220" dirty="0">
                <a:latin typeface="URW Gothic"/>
                <a:cs typeface="URW Gothic"/>
              </a:rPr>
              <a:t> </a:t>
            </a:r>
            <a:r>
              <a:rPr sz="1200" spc="45" dirty="0">
                <a:latin typeface="DejaVu Sans Condensed"/>
                <a:cs typeface="DejaVu Sans Condensed"/>
              </a:rPr>
              <a:t>(</a:t>
            </a:r>
            <a:r>
              <a:rPr sz="1200" i="1" spc="45" dirty="0">
                <a:latin typeface="URW Gothic"/>
                <a:cs typeface="URW Gothic"/>
              </a:rPr>
              <a:t>t</a:t>
            </a:r>
            <a:r>
              <a:rPr sz="1200" i="1" spc="-220" dirty="0">
                <a:latin typeface="URW Gothic"/>
                <a:cs typeface="URW Gothic"/>
              </a:rPr>
              <a:t> </a:t>
            </a:r>
            <a:r>
              <a:rPr sz="1200" spc="60" dirty="0">
                <a:latin typeface="DejaVu Sans Condensed"/>
                <a:cs typeface="DejaVu Sans Condensed"/>
              </a:rPr>
              <a:t>)</a:t>
            </a:r>
            <a:r>
              <a:rPr sz="1200" i="1" spc="60" dirty="0">
                <a:latin typeface="URW Gothic"/>
                <a:cs typeface="URW Gothic"/>
              </a:rPr>
              <a:t>a</a:t>
            </a:r>
            <a:r>
              <a:rPr sz="1200" spc="60" dirty="0">
                <a:latin typeface="DejaVu Sans Condensed"/>
                <a:cs typeface="DejaVu Sans Condensed"/>
              </a:rPr>
              <a:t>(</a:t>
            </a:r>
            <a:r>
              <a:rPr sz="1200" i="1" spc="60" dirty="0">
                <a:latin typeface="URW Gothic"/>
                <a:cs typeface="URW Gothic"/>
              </a:rPr>
              <a:t>t</a:t>
            </a:r>
            <a:r>
              <a:rPr sz="1200" i="1" spc="-215" dirty="0">
                <a:latin typeface="URW Gothic"/>
                <a:cs typeface="URW Gothic"/>
              </a:rPr>
              <a:t> </a:t>
            </a:r>
            <a:r>
              <a:rPr sz="1200" spc="85" dirty="0">
                <a:latin typeface="DejaVu Sans Condensed"/>
                <a:cs typeface="DejaVu Sans Condensed"/>
              </a:rPr>
              <a:t>)</a:t>
            </a:r>
            <a:r>
              <a:rPr sz="1200" spc="10" dirty="0">
                <a:latin typeface="DejaVu Sans Condensed"/>
                <a:cs typeface="DejaVu Sans Condensed"/>
              </a:rPr>
              <a:t> </a:t>
            </a:r>
            <a:r>
              <a:rPr sz="1200" i="1" spc="-20" dirty="0">
                <a:latin typeface="DejaVu Sans"/>
                <a:cs typeface="DejaVu Sans"/>
              </a:rPr>
              <a:t>—</a:t>
            </a:r>
            <a:r>
              <a:rPr sz="1200" i="1" spc="-30" dirty="0">
                <a:latin typeface="DejaVu Sans"/>
                <a:cs typeface="DejaVu Sans"/>
              </a:rPr>
              <a:t> </a:t>
            </a:r>
            <a:r>
              <a:rPr sz="1200" i="1" spc="45" dirty="0">
                <a:latin typeface="URW Gothic"/>
                <a:cs typeface="URW Gothic"/>
              </a:rPr>
              <a:t>c</a:t>
            </a:r>
            <a:r>
              <a:rPr sz="1200" spc="45" dirty="0">
                <a:latin typeface="DejaVu Sans Condensed"/>
                <a:cs typeface="DejaVu Sans Condensed"/>
              </a:rPr>
              <a:t>(</a:t>
            </a:r>
            <a:r>
              <a:rPr sz="1200" i="1" spc="45" dirty="0">
                <a:latin typeface="URW Gothic"/>
                <a:cs typeface="URW Gothic"/>
              </a:rPr>
              <a:t>t</a:t>
            </a:r>
            <a:r>
              <a:rPr sz="1200" i="1" spc="-220" dirty="0">
                <a:latin typeface="URW Gothic"/>
                <a:cs typeface="URW Gothic"/>
              </a:rPr>
              <a:t> </a:t>
            </a:r>
            <a:r>
              <a:rPr sz="1200" spc="80" dirty="0">
                <a:latin typeface="DejaVu Sans Condensed"/>
                <a:cs typeface="DejaVu Sans Condensed"/>
              </a:rPr>
              <a:t>)</a:t>
            </a:r>
            <a:r>
              <a:rPr sz="1200" i="1" spc="80" dirty="0">
                <a:latin typeface="DejaVu Sans"/>
                <a:cs typeface="DejaVu Sans"/>
              </a:rPr>
              <a:t>,</a:t>
            </a:r>
            <a:r>
              <a:rPr sz="1200" i="1" spc="-35" dirty="0">
                <a:latin typeface="DejaVu Sans"/>
                <a:cs typeface="DejaVu Sans"/>
              </a:rPr>
              <a:t> </a:t>
            </a:r>
            <a:r>
              <a:rPr sz="1200" spc="15" dirty="0">
                <a:latin typeface="URW Gothic"/>
                <a:cs typeface="URW Gothic"/>
              </a:rPr>
              <a:t>where</a:t>
            </a:r>
            <a:r>
              <a:rPr sz="1200" spc="10" dirty="0">
                <a:latin typeface="URW Gothic"/>
                <a:cs typeface="URW Gothic"/>
              </a:rPr>
              <a:t> </a:t>
            </a:r>
            <a:r>
              <a:rPr sz="1200" i="1" spc="15" dirty="0">
                <a:latin typeface="URW Gothic"/>
                <a:cs typeface="URW Gothic"/>
              </a:rPr>
              <a:t>y</a:t>
            </a:r>
            <a:r>
              <a:rPr sz="1200" i="1" spc="-225" dirty="0">
                <a:latin typeface="URW Gothic"/>
                <a:cs typeface="URW Gothic"/>
              </a:rPr>
              <a:t> </a:t>
            </a:r>
            <a:r>
              <a:rPr sz="1200" spc="45" dirty="0">
                <a:latin typeface="DejaVu Sans Condensed"/>
                <a:cs typeface="DejaVu Sans Condensed"/>
              </a:rPr>
              <a:t>(</a:t>
            </a:r>
            <a:r>
              <a:rPr sz="1200" i="1" spc="45" dirty="0">
                <a:latin typeface="URW Gothic"/>
                <a:cs typeface="URW Gothic"/>
              </a:rPr>
              <a:t>t</a:t>
            </a:r>
            <a:r>
              <a:rPr sz="1200" i="1" spc="-220" dirty="0">
                <a:latin typeface="URW Gothic"/>
                <a:cs typeface="URW Gothic"/>
              </a:rPr>
              <a:t> </a:t>
            </a:r>
            <a:r>
              <a:rPr sz="1200" spc="85" dirty="0">
                <a:latin typeface="DejaVu Sans Condensed"/>
                <a:cs typeface="DejaVu Sans Condensed"/>
              </a:rPr>
              <a:t>)</a:t>
            </a:r>
            <a:r>
              <a:rPr sz="1200" spc="5" dirty="0">
                <a:latin typeface="DejaVu Sans Condensed"/>
                <a:cs typeface="DejaVu Sans Condensed"/>
              </a:rPr>
              <a:t> </a:t>
            </a:r>
            <a:r>
              <a:rPr sz="1200" spc="5" dirty="0">
                <a:latin typeface="URW Gothic"/>
                <a:cs typeface="URW Gothic"/>
              </a:rPr>
              <a:t>is</a:t>
            </a:r>
            <a:r>
              <a:rPr sz="1200" spc="10" dirty="0">
                <a:latin typeface="URW Gothic"/>
                <a:cs typeface="URW Gothic"/>
              </a:rPr>
              <a:t> the  </a:t>
            </a:r>
            <a:r>
              <a:rPr sz="1200" spc="15" dirty="0">
                <a:latin typeface="URW Gothic"/>
                <a:cs typeface="URW Gothic"/>
              </a:rPr>
              <a:t>income</a:t>
            </a:r>
            <a:r>
              <a:rPr sz="1200" spc="10" dirty="0">
                <a:latin typeface="URW Gothic"/>
                <a:cs typeface="URW Gothic"/>
              </a:rPr>
              <a:t> </a:t>
            </a:r>
            <a:r>
              <a:rPr sz="1200" spc="15" dirty="0">
                <a:latin typeface="URW Gothic"/>
                <a:cs typeface="URW Gothic"/>
              </a:rPr>
              <a:t>and</a:t>
            </a:r>
            <a:r>
              <a:rPr sz="1200" spc="10" dirty="0">
                <a:latin typeface="URW Gothic"/>
                <a:cs typeface="URW Gothic"/>
              </a:rPr>
              <a:t> </a:t>
            </a:r>
            <a:r>
              <a:rPr sz="1200" i="1" spc="5" dirty="0">
                <a:latin typeface="URW Gothic"/>
                <a:cs typeface="URW Gothic"/>
              </a:rPr>
              <a:t>r</a:t>
            </a:r>
            <a:r>
              <a:rPr sz="1200" i="1" spc="-220" dirty="0">
                <a:latin typeface="URW Gothic"/>
                <a:cs typeface="URW Gothic"/>
              </a:rPr>
              <a:t> </a:t>
            </a:r>
            <a:r>
              <a:rPr sz="1200" spc="45" dirty="0">
                <a:latin typeface="DejaVu Sans Condensed"/>
                <a:cs typeface="DejaVu Sans Condensed"/>
              </a:rPr>
              <a:t>(</a:t>
            </a:r>
            <a:r>
              <a:rPr sz="1200" i="1" spc="45" dirty="0">
                <a:latin typeface="URW Gothic"/>
                <a:cs typeface="URW Gothic"/>
              </a:rPr>
              <a:t>t</a:t>
            </a:r>
            <a:r>
              <a:rPr sz="1200" i="1" spc="-215" dirty="0">
                <a:latin typeface="URW Gothic"/>
                <a:cs typeface="URW Gothic"/>
              </a:rPr>
              <a:t> </a:t>
            </a:r>
            <a:r>
              <a:rPr sz="1200" spc="85" dirty="0">
                <a:latin typeface="DejaVu Sans Condensed"/>
                <a:cs typeface="DejaVu Sans Condensed"/>
              </a:rPr>
              <a:t>)</a:t>
            </a:r>
            <a:r>
              <a:rPr sz="1200" dirty="0">
                <a:latin typeface="DejaVu Sans Condensed"/>
                <a:cs typeface="DejaVu Sans Condensed"/>
              </a:rPr>
              <a:t> </a:t>
            </a:r>
            <a:r>
              <a:rPr sz="1200" spc="5" dirty="0">
                <a:latin typeface="URW Gothic"/>
                <a:cs typeface="URW Gothic"/>
              </a:rPr>
              <a:t>is</a:t>
            </a:r>
            <a:r>
              <a:rPr sz="1200" spc="10" dirty="0">
                <a:latin typeface="URW Gothic"/>
                <a:cs typeface="URW Gothic"/>
              </a:rPr>
              <a:t> the interest </a:t>
            </a:r>
            <a:r>
              <a:rPr sz="1200" spc="5" dirty="0">
                <a:latin typeface="URW Gothic"/>
                <a:cs typeface="URW Gothic"/>
              </a:rPr>
              <a:t>rate.</a:t>
            </a:r>
            <a:r>
              <a:rPr sz="1200" spc="95" dirty="0">
                <a:latin typeface="URW Gothic"/>
                <a:cs typeface="URW Gothic"/>
              </a:rPr>
              <a:t> </a:t>
            </a:r>
            <a:r>
              <a:rPr sz="1200" spc="15" dirty="0">
                <a:latin typeface="URW Gothic"/>
                <a:cs typeface="URW Gothic"/>
              </a:rPr>
              <a:t>The</a:t>
            </a:r>
            <a:r>
              <a:rPr sz="1200" spc="10" dirty="0">
                <a:latin typeface="URW Gothic"/>
                <a:cs typeface="URW Gothic"/>
              </a:rPr>
              <a:t> </a:t>
            </a:r>
            <a:r>
              <a:rPr sz="1200" spc="5" dirty="0">
                <a:latin typeface="URW Gothic"/>
                <a:cs typeface="URW Gothic"/>
              </a:rPr>
              <a:t>borrowing</a:t>
            </a:r>
            <a:r>
              <a:rPr sz="1200" spc="10" dirty="0">
                <a:latin typeface="URW Gothic"/>
                <a:cs typeface="URW Gothic"/>
              </a:rPr>
              <a:t> limit </a:t>
            </a:r>
            <a:r>
              <a:rPr sz="1200" spc="5" dirty="0">
                <a:latin typeface="URW Gothic"/>
                <a:cs typeface="URW Gothic"/>
              </a:rPr>
              <a:t>faced</a:t>
            </a:r>
            <a:r>
              <a:rPr sz="1200" spc="10" dirty="0">
                <a:latin typeface="URW Gothic"/>
                <a:cs typeface="URW Gothic"/>
              </a:rPr>
              <a:t> </a:t>
            </a:r>
            <a:r>
              <a:rPr sz="1200" dirty="0">
                <a:latin typeface="URW Gothic"/>
                <a:cs typeface="URW Gothic"/>
              </a:rPr>
              <a:t>by</a:t>
            </a:r>
            <a:r>
              <a:rPr sz="1200" spc="10" dirty="0">
                <a:latin typeface="URW Gothic"/>
                <a:cs typeface="URW Gothic"/>
              </a:rPr>
              <a:t> the individuals </a:t>
            </a:r>
            <a:r>
              <a:rPr sz="1200" spc="5" dirty="0">
                <a:latin typeface="URW Gothic"/>
                <a:cs typeface="URW Gothic"/>
              </a:rPr>
              <a:t>is</a:t>
            </a:r>
            <a:r>
              <a:rPr sz="1200" spc="15" dirty="0">
                <a:latin typeface="URW Gothic"/>
                <a:cs typeface="URW Gothic"/>
              </a:rPr>
              <a:t> </a:t>
            </a:r>
            <a:r>
              <a:rPr sz="1200" i="1" spc="50" dirty="0">
                <a:latin typeface="URW Gothic"/>
                <a:cs typeface="URW Gothic"/>
              </a:rPr>
              <a:t>a</a:t>
            </a:r>
            <a:r>
              <a:rPr sz="1200" spc="50" dirty="0">
                <a:latin typeface="DejaVu Sans Condensed"/>
                <a:cs typeface="DejaVu Sans Condensed"/>
              </a:rPr>
              <a:t>(</a:t>
            </a:r>
            <a:r>
              <a:rPr sz="1200" i="1" spc="50" dirty="0">
                <a:latin typeface="URW Gothic"/>
                <a:cs typeface="URW Gothic"/>
              </a:rPr>
              <a:t>t</a:t>
            </a:r>
            <a:r>
              <a:rPr sz="1200" i="1" spc="-220" dirty="0">
                <a:latin typeface="URW Gothic"/>
                <a:cs typeface="URW Gothic"/>
              </a:rPr>
              <a:t> </a:t>
            </a:r>
            <a:r>
              <a:rPr sz="1200" spc="85" dirty="0">
                <a:latin typeface="DejaVu Sans Condensed"/>
                <a:cs typeface="DejaVu Sans Condensed"/>
              </a:rPr>
              <a:t>)</a:t>
            </a:r>
            <a:r>
              <a:rPr sz="1200" spc="95" dirty="0">
                <a:latin typeface="DejaVu Sans Condensed"/>
                <a:cs typeface="DejaVu Sans Condensed"/>
              </a:rPr>
              <a:t> </a:t>
            </a:r>
            <a:r>
              <a:rPr sz="1200" i="1" spc="175" dirty="0">
                <a:latin typeface="DejaVu Sans"/>
                <a:cs typeface="DejaVu Sans"/>
              </a:rPr>
              <a:t>≤</a:t>
            </a:r>
            <a:r>
              <a:rPr sz="1200" i="1" spc="65" dirty="0">
                <a:latin typeface="DejaVu Sans"/>
                <a:cs typeface="DejaVu Sans"/>
              </a:rPr>
              <a:t> </a:t>
            </a:r>
            <a:r>
              <a:rPr sz="1200" i="1" u="sng" spc="35" dirty="0">
                <a:uFill>
                  <a:solidFill>
                    <a:srgbClr val="000000"/>
                  </a:solidFill>
                </a:uFill>
                <a:latin typeface="URW Gothic"/>
                <a:cs typeface="URW Gothic"/>
              </a:rPr>
              <a:t>a</a:t>
            </a:r>
            <a:r>
              <a:rPr sz="1200" spc="35" dirty="0">
                <a:latin typeface="URW Gothic"/>
                <a:cs typeface="URW Gothic"/>
              </a:rPr>
              <a:t>,</a:t>
            </a:r>
            <a:r>
              <a:rPr sz="1200" spc="10" dirty="0">
                <a:latin typeface="URW Gothic"/>
                <a:cs typeface="URW Gothic"/>
              </a:rPr>
              <a:t> </a:t>
            </a:r>
            <a:r>
              <a:rPr sz="1200" spc="15" dirty="0">
                <a:latin typeface="URW Gothic"/>
                <a:cs typeface="URW Gothic"/>
              </a:rPr>
              <a:t>where</a:t>
            </a:r>
            <a:endParaRPr sz="1200">
              <a:latin typeface="URW Gothic"/>
              <a:cs typeface="URW Gothic"/>
            </a:endParaRPr>
          </a:p>
          <a:p>
            <a:pPr marL="63500">
              <a:lnSpc>
                <a:spcPts val="1425"/>
              </a:lnSpc>
            </a:pPr>
            <a:r>
              <a:rPr sz="1200" i="1" spc="355" dirty="0">
                <a:latin typeface="DejaVu Sans"/>
                <a:cs typeface="DejaVu Sans"/>
              </a:rPr>
              <a:t>—1 </a:t>
            </a:r>
            <a:r>
              <a:rPr sz="1200" i="1" spc="175" dirty="0">
                <a:latin typeface="DejaVu Sans"/>
                <a:cs typeface="DejaVu Sans"/>
              </a:rPr>
              <a:t>&lt; </a:t>
            </a:r>
            <a:r>
              <a:rPr sz="1200" i="1" u="sng" spc="15" dirty="0">
                <a:uFill>
                  <a:solidFill>
                    <a:srgbClr val="000000"/>
                  </a:solidFill>
                </a:uFill>
                <a:latin typeface="URW Gothic"/>
                <a:cs typeface="URW Gothic"/>
              </a:rPr>
              <a:t>a</a:t>
            </a:r>
            <a:r>
              <a:rPr sz="1200" i="1" spc="15" dirty="0">
                <a:latin typeface="URW Gothic"/>
                <a:cs typeface="URW Gothic"/>
              </a:rPr>
              <a:t> </a:t>
            </a:r>
            <a:r>
              <a:rPr sz="1200" i="1" spc="175" dirty="0">
                <a:latin typeface="DejaVu Sans"/>
                <a:cs typeface="DejaVu Sans"/>
              </a:rPr>
              <a:t>&lt;</a:t>
            </a:r>
            <a:r>
              <a:rPr sz="1200" i="1" spc="-175" dirty="0">
                <a:latin typeface="DejaVu Sans"/>
                <a:cs typeface="DejaVu Sans"/>
              </a:rPr>
              <a:t> </a:t>
            </a:r>
            <a:r>
              <a:rPr sz="1200" spc="10" dirty="0">
                <a:latin typeface="URW Gothic"/>
                <a:cs typeface="URW Gothic"/>
              </a:rPr>
              <a:t>0. </a:t>
            </a:r>
            <a:r>
              <a:rPr sz="1200" spc="15" dirty="0">
                <a:latin typeface="URW Gothic"/>
                <a:cs typeface="URW Gothic"/>
              </a:rPr>
              <a:t>The economy </a:t>
            </a:r>
            <a:r>
              <a:rPr sz="1200" spc="5" dirty="0">
                <a:latin typeface="URW Gothic"/>
                <a:cs typeface="URW Gothic"/>
              </a:rPr>
              <a:t>is </a:t>
            </a:r>
            <a:r>
              <a:rPr sz="1200" spc="15" dirty="0">
                <a:latin typeface="URW Gothic"/>
                <a:cs typeface="URW Gothic"/>
              </a:rPr>
              <a:t>closed </a:t>
            </a:r>
            <a:r>
              <a:rPr sz="1200" dirty="0">
                <a:latin typeface="URW Gothic"/>
                <a:cs typeface="URW Gothic"/>
              </a:rPr>
              <a:t>by </a:t>
            </a:r>
            <a:r>
              <a:rPr sz="1200" spc="15" dirty="0">
                <a:latin typeface="URW Gothic"/>
                <a:cs typeface="URW Gothic"/>
              </a:rPr>
              <a:t>assuming </a:t>
            </a:r>
            <a:r>
              <a:rPr sz="1200" spc="10" dirty="0">
                <a:latin typeface="URW Gothic"/>
                <a:cs typeface="URW Gothic"/>
              </a:rPr>
              <a:t>that the interest </a:t>
            </a:r>
            <a:r>
              <a:rPr sz="1200" spc="5" dirty="0">
                <a:latin typeface="URW Gothic"/>
                <a:cs typeface="URW Gothic"/>
              </a:rPr>
              <a:t>rate, </a:t>
            </a:r>
            <a:r>
              <a:rPr sz="1200" spc="15" dirty="0">
                <a:latin typeface="URW Gothic"/>
                <a:cs typeface="URW Gothic"/>
              </a:rPr>
              <a:t>which </a:t>
            </a:r>
            <a:r>
              <a:rPr sz="1200" spc="5" dirty="0">
                <a:latin typeface="URW Gothic"/>
                <a:cs typeface="URW Gothic"/>
              </a:rPr>
              <a:t>is </a:t>
            </a:r>
            <a:r>
              <a:rPr sz="1200" spc="10" dirty="0">
                <a:latin typeface="URW Gothic"/>
                <a:cs typeface="URW Gothic"/>
              </a:rPr>
              <a:t>the only </a:t>
            </a:r>
            <a:r>
              <a:rPr sz="1200" spc="15" dirty="0">
                <a:latin typeface="URW Gothic"/>
                <a:cs typeface="URW Gothic"/>
              </a:rPr>
              <a:t>price </a:t>
            </a:r>
            <a:r>
              <a:rPr sz="1200" spc="10" dirty="0">
                <a:latin typeface="URW Gothic"/>
                <a:cs typeface="URW Gothic"/>
              </a:rPr>
              <a:t>in this</a:t>
            </a:r>
            <a:endParaRPr sz="1200">
              <a:latin typeface="URW Gothic"/>
              <a:cs typeface="URW Gothic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1340625" y="6472352"/>
            <a:ext cx="6826250" cy="2127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200" spc="-5" dirty="0">
                <a:latin typeface="URW Gothic"/>
                <a:cs typeface="URW Gothic"/>
              </a:rPr>
              <a:t>economy, </a:t>
            </a:r>
            <a:r>
              <a:rPr sz="1200" spc="5" dirty="0">
                <a:latin typeface="URW Gothic"/>
                <a:cs typeface="URW Gothic"/>
              </a:rPr>
              <a:t>is </a:t>
            </a:r>
            <a:r>
              <a:rPr sz="1200" spc="15" dirty="0">
                <a:latin typeface="URW Gothic"/>
                <a:cs typeface="URW Gothic"/>
              </a:rPr>
              <a:t>determined </a:t>
            </a:r>
            <a:r>
              <a:rPr sz="1200" dirty="0">
                <a:latin typeface="URW Gothic"/>
                <a:cs typeface="URW Gothic"/>
              </a:rPr>
              <a:t>by </a:t>
            </a:r>
            <a:r>
              <a:rPr sz="1200" spc="10" dirty="0">
                <a:latin typeface="URW Gothic"/>
                <a:cs typeface="URW Gothic"/>
              </a:rPr>
              <a:t>requiring that, in equilibrium, the assets </a:t>
            </a:r>
            <a:r>
              <a:rPr sz="1200" spc="5" dirty="0">
                <a:latin typeface="URW Gothic"/>
                <a:cs typeface="URW Gothic"/>
              </a:rPr>
              <a:t>must </a:t>
            </a:r>
            <a:r>
              <a:rPr sz="1200" spc="15" dirty="0">
                <a:latin typeface="URW Gothic"/>
                <a:cs typeface="URW Gothic"/>
              </a:rPr>
              <a:t>be </a:t>
            </a:r>
            <a:r>
              <a:rPr sz="1200" spc="10" dirty="0">
                <a:latin typeface="URW Gothic"/>
                <a:cs typeface="URW Gothic"/>
              </a:rPr>
              <a:t>in </a:t>
            </a:r>
            <a:r>
              <a:rPr sz="1200" spc="5" dirty="0">
                <a:latin typeface="URW Gothic"/>
                <a:cs typeface="URW Gothic"/>
              </a:rPr>
              <a:t>fixed</a:t>
            </a:r>
            <a:r>
              <a:rPr sz="1200" spc="130" dirty="0">
                <a:latin typeface="URW Gothic"/>
                <a:cs typeface="URW Gothic"/>
              </a:rPr>
              <a:t> </a:t>
            </a:r>
            <a:r>
              <a:rPr sz="1200" spc="10" dirty="0">
                <a:latin typeface="URW Gothic"/>
                <a:cs typeface="URW Gothic"/>
              </a:rPr>
              <a:t>supply:</a:t>
            </a:r>
            <a:endParaRPr sz="1200">
              <a:latin typeface="URW Gothic"/>
              <a:cs typeface="URW Gothic"/>
            </a:endParaRPr>
          </a:p>
        </p:txBody>
      </p:sp>
      <p:sp>
        <p:nvSpPr>
          <p:cNvPr id="42" name="object 42"/>
          <p:cNvSpPr/>
          <p:nvPr/>
        </p:nvSpPr>
        <p:spPr>
          <a:xfrm>
            <a:off x="1439811" y="6907017"/>
            <a:ext cx="107314" cy="0"/>
          </a:xfrm>
          <a:custGeom>
            <a:avLst/>
            <a:gdLst/>
            <a:ahLst/>
            <a:cxnLst/>
            <a:rect l="l" t="t" r="r" b="b"/>
            <a:pathLst>
              <a:path w="107315">
                <a:moveTo>
                  <a:pt x="0" y="0"/>
                </a:moveTo>
                <a:lnTo>
                  <a:pt x="106831" y="0"/>
                </a:lnTo>
              </a:path>
            </a:pathLst>
          </a:custGeom>
          <a:ln w="631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 txBox="1"/>
          <p:nvPr/>
        </p:nvSpPr>
        <p:spPr>
          <a:xfrm>
            <a:off x="2033085" y="6723564"/>
            <a:ext cx="97790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spc="10" dirty="0">
                <a:latin typeface="URW Gothic"/>
                <a:cs typeface="URW Gothic"/>
              </a:rPr>
              <a:t>1</a:t>
            </a:r>
            <a:endParaRPr sz="1000">
              <a:latin typeface="URW Gothic"/>
              <a:cs typeface="URW Gothic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1340625" y="6528651"/>
            <a:ext cx="1508125" cy="2127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  <a:tabLst>
                <a:tab pos="1408430" algn="l"/>
              </a:tabLst>
            </a:pPr>
            <a:r>
              <a:rPr sz="1200" b="0" spc="10" dirty="0">
                <a:latin typeface="Rasa Light"/>
                <a:cs typeface="Rasa Light"/>
              </a:rPr>
              <a:t>R	R</a:t>
            </a:r>
            <a:endParaRPr sz="1200">
              <a:latin typeface="Rasa Light"/>
              <a:cs typeface="Rasa Light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1460683" y="6614828"/>
            <a:ext cx="159829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1408430" algn="l"/>
              </a:tabLst>
            </a:pPr>
            <a:r>
              <a:rPr sz="1000" i="1" spc="835" dirty="0">
                <a:latin typeface="Arial"/>
                <a:cs typeface="Arial"/>
              </a:rPr>
              <a:t>1	1</a:t>
            </a:r>
            <a:endParaRPr sz="1000">
              <a:latin typeface="Arial"/>
              <a:cs typeface="Arial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1427108" y="6740912"/>
            <a:ext cx="149796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1408430" algn="l"/>
              </a:tabLst>
            </a:pPr>
            <a:r>
              <a:rPr sz="1000" i="1" spc="15" dirty="0">
                <a:latin typeface="URW Gothic"/>
                <a:cs typeface="URW Gothic"/>
              </a:rPr>
              <a:t>a	</a:t>
            </a:r>
            <a:r>
              <a:rPr sz="1000" i="1" spc="-420" dirty="0">
                <a:latin typeface="URW Gothic"/>
                <a:cs typeface="URW Gothic"/>
              </a:rPr>
              <a:t>a</a:t>
            </a:r>
            <a:endParaRPr sz="1000">
              <a:latin typeface="URW Gothic"/>
              <a:cs typeface="URW Gothic"/>
            </a:endParaRPr>
          </a:p>
        </p:txBody>
      </p:sp>
      <p:sp>
        <p:nvSpPr>
          <p:cNvPr id="47" name="object 47"/>
          <p:cNvSpPr/>
          <p:nvPr/>
        </p:nvSpPr>
        <p:spPr>
          <a:xfrm>
            <a:off x="2835871" y="6907017"/>
            <a:ext cx="107314" cy="0"/>
          </a:xfrm>
          <a:custGeom>
            <a:avLst/>
            <a:gdLst/>
            <a:ahLst/>
            <a:cxnLst/>
            <a:rect l="l" t="t" r="r" b="b"/>
            <a:pathLst>
              <a:path w="107314">
                <a:moveTo>
                  <a:pt x="0" y="0"/>
                </a:moveTo>
                <a:lnTo>
                  <a:pt x="106831" y="0"/>
                </a:lnTo>
              </a:path>
            </a:pathLst>
          </a:custGeom>
          <a:ln w="631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 txBox="1"/>
          <p:nvPr/>
        </p:nvSpPr>
        <p:spPr>
          <a:xfrm>
            <a:off x="3429117" y="6723564"/>
            <a:ext cx="97790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spc="10" dirty="0">
                <a:latin typeface="URW Gothic"/>
                <a:cs typeface="URW Gothic"/>
              </a:rPr>
              <a:t>2</a:t>
            </a:r>
            <a:endParaRPr sz="1000">
              <a:latin typeface="URW Gothic"/>
              <a:cs typeface="URW Gothic"/>
            </a:endParaRPr>
          </a:p>
        </p:txBody>
      </p:sp>
      <p:sp>
        <p:nvSpPr>
          <p:cNvPr id="49" name="object 49"/>
          <p:cNvSpPr/>
          <p:nvPr/>
        </p:nvSpPr>
        <p:spPr>
          <a:xfrm>
            <a:off x="5044447" y="6714986"/>
            <a:ext cx="114299" cy="139699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 txBox="1"/>
          <p:nvPr/>
        </p:nvSpPr>
        <p:spPr>
          <a:xfrm>
            <a:off x="1683789" y="6654291"/>
            <a:ext cx="7661909" cy="2127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  <a:tabLst>
                <a:tab pos="1408430" algn="l"/>
                <a:tab pos="3546475" algn="l"/>
              </a:tabLst>
            </a:pPr>
            <a:r>
              <a:rPr sz="1200" i="1" spc="20" dirty="0">
                <a:latin typeface="URW Gothic"/>
                <a:cs typeface="URW Gothic"/>
              </a:rPr>
              <a:t>adG </a:t>
            </a:r>
            <a:r>
              <a:rPr sz="1200" spc="75" dirty="0">
                <a:latin typeface="DejaVu Sans Condensed"/>
                <a:cs typeface="DejaVu Sans Condensed"/>
              </a:rPr>
              <a:t>(</a:t>
            </a:r>
            <a:r>
              <a:rPr sz="1200" i="1" spc="75" dirty="0">
                <a:latin typeface="URW Gothic"/>
                <a:cs typeface="URW Gothic"/>
              </a:rPr>
              <a:t>a</a:t>
            </a:r>
            <a:r>
              <a:rPr sz="1200" i="1" spc="75" dirty="0">
                <a:latin typeface="DejaVu Sans"/>
                <a:cs typeface="DejaVu Sans"/>
              </a:rPr>
              <a:t>, </a:t>
            </a:r>
            <a:r>
              <a:rPr sz="1200" i="1" spc="5" dirty="0">
                <a:latin typeface="URW Gothic"/>
                <a:cs typeface="URW Gothic"/>
              </a:rPr>
              <a:t>t</a:t>
            </a:r>
            <a:r>
              <a:rPr sz="1200" i="1" spc="-95" dirty="0">
                <a:latin typeface="URW Gothic"/>
                <a:cs typeface="URW Gothic"/>
              </a:rPr>
              <a:t> </a:t>
            </a:r>
            <a:r>
              <a:rPr sz="1200" spc="65" dirty="0">
                <a:latin typeface="DejaVu Sans Condensed"/>
                <a:cs typeface="DejaVu Sans Condensed"/>
              </a:rPr>
              <a:t>)</a:t>
            </a:r>
            <a:r>
              <a:rPr sz="1200" spc="5" dirty="0">
                <a:latin typeface="DejaVu Sans Condensed"/>
                <a:cs typeface="DejaVu Sans Condensed"/>
              </a:rPr>
              <a:t> </a:t>
            </a:r>
            <a:r>
              <a:rPr sz="1200" spc="130" dirty="0">
                <a:latin typeface="DejaVu Sans Condensed"/>
                <a:cs typeface="DejaVu Sans Condensed"/>
              </a:rPr>
              <a:t>+	</a:t>
            </a:r>
            <a:r>
              <a:rPr sz="1200" i="1" spc="20" dirty="0">
                <a:latin typeface="URW Gothic"/>
                <a:cs typeface="URW Gothic"/>
              </a:rPr>
              <a:t>adG </a:t>
            </a:r>
            <a:r>
              <a:rPr sz="1200" spc="75" dirty="0">
                <a:latin typeface="DejaVu Sans Condensed"/>
                <a:cs typeface="DejaVu Sans Condensed"/>
              </a:rPr>
              <a:t>(</a:t>
            </a:r>
            <a:r>
              <a:rPr sz="1200" i="1" spc="75" dirty="0">
                <a:latin typeface="URW Gothic"/>
                <a:cs typeface="URW Gothic"/>
              </a:rPr>
              <a:t>a</a:t>
            </a:r>
            <a:r>
              <a:rPr sz="1200" i="1" spc="75" dirty="0">
                <a:latin typeface="DejaVu Sans"/>
                <a:cs typeface="DejaVu Sans"/>
              </a:rPr>
              <a:t>, </a:t>
            </a:r>
            <a:r>
              <a:rPr sz="1200" i="1" spc="5" dirty="0">
                <a:latin typeface="URW Gothic"/>
                <a:cs typeface="URW Gothic"/>
              </a:rPr>
              <a:t>t </a:t>
            </a:r>
            <a:r>
              <a:rPr sz="1200" spc="150" dirty="0">
                <a:latin typeface="DejaVu Sans Condensed"/>
                <a:cs typeface="DejaVu Sans Condensed"/>
              </a:rPr>
              <a:t>)</a:t>
            </a:r>
            <a:r>
              <a:rPr sz="1200" spc="-229" dirty="0">
                <a:latin typeface="DejaVu Sans Condensed"/>
                <a:cs typeface="DejaVu Sans Condensed"/>
              </a:rPr>
              <a:t> </a:t>
            </a:r>
            <a:r>
              <a:rPr sz="1200" spc="130" dirty="0">
                <a:latin typeface="DejaVu Sans Condensed"/>
                <a:cs typeface="DejaVu Sans Condensed"/>
              </a:rPr>
              <a:t>= </a:t>
            </a:r>
            <a:r>
              <a:rPr sz="1200" i="1" spc="65" dirty="0">
                <a:latin typeface="URW Gothic"/>
                <a:cs typeface="URW Gothic"/>
              </a:rPr>
              <a:t>B</a:t>
            </a:r>
            <a:r>
              <a:rPr sz="1200" i="1" spc="65" dirty="0">
                <a:latin typeface="DejaVu Sans"/>
                <a:cs typeface="DejaVu Sans"/>
              </a:rPr>
              <a:t>, </a:t>
            </a:r>
            <a:r>
              <a:rPr sz="1200" spc="15" dirty="0">
                <a:latin typeface="URW Gothic"/>
                <a:cs typeface="URW Gothic"/>
              </a:rPr>
              <a:t>where</a:t>
            </a:r>
            <a:r>
              <a:rPr sz="1200" spc="10" dirty="0">
                <a:latin typeface="URW Gothic"/>
                <a:cs typeface="URW Gothic"/>
              </a:rPr>
              <a:t> </a:t>
            </a:r>
            <a:r>
              <a:rPr sz="1200" spc="15" dirty="0">
                <a:latin typeface="URW Gothic"/>
                <a:cs typeface="URW Gothic"/>
              </a:rPr>
              <a:t>0	</a:t>
            </a:r>
            <a:r>
              <a:rPr sz="1200" i="1" spc="15" dirty="0">
                <a:latin typeface="URW Gothic"/>
                <a:cs typeface="URW Gothic"/>
              </a:rPr>
              <a:t>B </a:t>
            </a:r>
            <a:r>
              <a:rPr sz="1200" i="1" spc="175" dirty="0">
                <a:latin typeface="DejaVu Sans"/>
                <a:cs typeface="DejaVu Sans"/>
              </a:rPr>
              <a:t>&lt; </a:t>
            </a:r>
            <a:r>
              <a:rPr sz="1200" i="1" spc="370" dirty="0">
                <a:latin typeface="DejaVu Sans"/>
                <a:cs typeface="DejaVu Sans"/>
              </a:rPr>
              <a:t>1</a:t>
            </a:r>
            <a:r>
              <a:rPr sz="1200" spc="370" dirty="0">
                <a:latin typeface="URW Gothic"/>
                <a:cs typeface="URW Gothic"/>
              </a:rPr>
              <a:t>.</a:t>
            </a:r>
            <a:r>
              <a:rPr sz="1200" spc="105" dirty="0">
                <a:latin typeface="URW Gothic"/>
                <a:cs typeface="URW Gothic"/>
              </a:rPr>
              <a:t> </a:t>
            </a:r>
            <a:r>
              <a:rPr sz="1200" spc="10" dirty="0">
                <a:latin typeface="URW Gothic"/>
                <a:cs typeface="URW Gothic"/>
              </a:rPr>
              <a:t>In </a:t>
            </a:r>
            <a:r>
              <a:rPr sz="1200" spc="5" dirty="0">
                <a:latin typeface="URW Gothic"/>
                <a:cs typeface="URW Gothic"/>
              </a:rPr>
              <a:t>particular, </a:t>
            </a:r>
            <a:r>
              <a:rPr sz="1200" i="1" spc="15" dirty="0">
                <a:latin typeface="URW Gothic"/>
                <a:cs typeface="URW Gothic"/>
              </a:rPr>
              <a:t>B </a:t>
            </a:r>
            <a:r>
              <a:rPr sz="1200" spc="15" dirty="0">
                <a:latin typeface="URW Gothic"/>
                <a:cs typeface="URW Gothic"/>
              </a:rPr>
              <a:t>can be </a:t>
            </a:r>
            <a:r>
              <a:rPr sz="1200" spc="10" dirty="0">
                <a:latin typeface="URW Gothic"/>
                <a:cs typeface="URW Gothic"/>
              </a:rPr>
              <a:t>in </a:t>
            </a:r>
            <a:r>
              <a:rPr sz="1200" spc="5" dirty="0">
                <a:latin typeface="URW Gothic"/>
                <a:cs typeface="URW Gothic"/>
              </a:rPr>
              <a:t>positive </a:t>
            </a:r>
            <a:r>
              <a:rPr sz="1200" spc="10" dirty="0">
                <a:latin typeface="URW Gothic"/>
                <a:cs typeface="URW Gothic"/>
              </a:rPr>
              <a:t>net supply or</a:t>
            </a:r>
            <a:endParaRPr sz="1200">
              <a:latin typeface="URW Gothic"/>
              <a:cs typeface="URW Gothic"/>
            </a:endParaRPr>
          </a:p>
        </p:txBody>
      </p:sp>
      <p:sp>
        <p:nvSpPr>
          <p:cNvPr id="52" name="object 5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50"/>
              </a:spcBef>
            </a:pPr>
            <a:fld id="{81D60167-4931-47E6-BA6A-407CBD079E47}" type="slidenum">
              <a:rPr spc="10" dirty="0"/>
              <a:t>8</a:t>
            </a:fld>
            <a:r>
              <a:rPr spc="-165" dirty="0"/>
              <a:t> </a:t>
            </a:r>
            <a:r>
              <a:rPr spc="10" dirty="0"/>
              <a:t>/</a:t>
            </a:r>
            <a:r>
              <a:rPr spc="-160" dirty="0"/>
              <a:t> </a:t>
            </a:r>
            <a:r>
              <a:rPr spc="10" dirty="0"/>
              <a:t>27</a:t>
            </a:r>
          </a:p>
        </p:txBody>
      </p:sp>
      <p:sp>
        <p:nvSpPr>
          <p:cNvPr id="51" name="object 51"/>
          <p:cNvSpPr txBox="1"/>
          <p:nvPr/>
        </p:nvSpPr>
        <p:spPr>
          <a:xfrm>
            <a:off x="1340625" y="6890259"/>
            <a:ext cx="1949450" cy="2127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200" spc="10" dirty="0">
                <a:latin typeface="URW Gothic"/>
                <a:cs typeface="URW Gothic"/>
              </a:rPr>
              <a:t>in </a:t>
            </a:r>
            <a:r>
              <a:rPr sz="1200" spc="5" dirty="0">
                <a:latin typeface="URW Gothic"/>
                <a:cs typeface="URW Gothic"/>
              </a:rPr>
              <a:t>zero </a:t>
            </a:r>
            <a:r>
              <a:rPr sz="1200" spc="10" dirty="0">
                <a:latin typeface="URW Gothic"/>
                <a:cs typeface="URW Gothic"/>
              </a:rPr>
              <a:t>net supply (</a:t>
            </a:r>
            <a:r>
              <a:rPr sz="1200" i="1" spc="10" dirty="0">
                <a:latin typeface="URW Gothic"/>
                <a:cs typeface="URW Gothic"/>
              </a:rPr>
              <a:t>B </a:t>
            </a:r>
            <a:r>
              <a:rPr sz="1200" spc="105" dirty="0">
                <a:latin typeface="DejaVu Sans Condensed"/>
                <a:cs typeface="DejaVu Sans Condensed"/>
              </a:rPr>
              <a:t>=</a:t>
            </a:r>
            <a:r>
              <a:rPr sz="1200" spc="-175" dirty="0">
                <a:latin typeface="DejaVu Sans Condensed"/>
                <a:cs typeface="DejaVu Sans Condensed"/>
              </a:rPr>
              <a:t> </a:t>
            </a:r>
            <a:r>
              <a:rPr sz="1200" spc="10" dirty="0">
                <a:latin typeface="URW Gothic"/>
                <a:cs typeface="URW Gothic"/>
              </a:rPr>
              <a:t>0).</a:t>
            </a:r>
            <a:endParaRPr sz="1200">
              <a:latin typeface="URW Gothic"/>
              <a:cs typeface="URW Gothic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613829" y="228596"/>
            <a:ext cx="9465945" cy="626110"/>
            <a:chOff x="613829" y="228596"/>
            <a:chExt cx="9465945" cy="626110"/>
          </a:xfrm>
        </p:grpSpPr>
        <p:sp>
          <p:nvSpPr>
            <p:cNvPr id="3" name="object 3"/>
            <p:cNvSpPr/>
            <p:nvPr/>
          </p:nvSpPr>
          <p:spPr>
            <a:xfrm>
              <a:off x="613829" y="228596"/>
              <a:ext cx="9465742" cy="62591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56470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960014" y="456583"/>
              <a:ext cx="84351" cy="84351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822983" y="230389"/>
            <a:ext cx="77025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5" dirty="0">
                <a:solidFill>
                  <a:srgbClr val="FFFFFF"/>
                </a:solidFill>
                <a:latin typeface="Bookman Uralic"/>
                <a:cs typeface="Bookman Uralic"/>
              </a:rPr>
              <a:t>Introduction</a:t>
            </a:r>
            <a:endParaRPr sz="1000">
              <a:latin typeface="Bookman Uralic"/>
              <a:cs typeface="Bookman Uralic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613829" y="456583"/>
            <a:ext cx="9465945" cy="800100"/>
            <a:chOff x="613829" y="456583"/>
            <a:chExt cx="9465945" cy="800100"/>
          </a:xfrm>
        </p:grpSpPr>
        <p:sp>
          <p:nvSpPr>
            <p:cNvPr id="8" name="object 8"/>
            <p:cNvSpPr/>
            <p:nvPr/>
          </p:nvSpPr>
          <p:spPr>
            <a:xfrm>
              <a:off x="2545342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093219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196761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5767802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5871345" y="456583"/>
              <a:ext cx="84351" cy="8435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5974863" y="456583"/>
              <a:ext cx="84351" cy="84351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6078406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7439796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7543338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7646856" y="456583"/>
              <a:ext cx="84351" cy="84351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7750399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9127372" y="456583"/>
              <a:ext cx="84351" cy="84351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9230914" y="456583"/>
              <a:ext cx="84351" cy="843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613829" y="790336"/>
              <a:ext cx="9465742" cy="128380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613829" y="886604"/>
              <a:ext cx="9465945" cy="370205"/>
            </a:xfrm>
            <a:custGeom>
              <a:avLst/>
              <a:gdLst/>
              <a:ahLst/>
              <a:cxnLst/>
              <a:rect l="l" t="t" r="r" b="b"/>
              <a:pathLst>
                <a:path w="9465945" h="370205">
                  <a:moveTo>
                    <a:pt x="9465741" y="0"/>
                  </a:moveTo>
                  <a:lnTo>
                    <a:pt x="0" y="0"/>
                  </a:lnTo>
                  <a:lnTo>
                    <a:pt x="0" y="369984"/>
                  </a:lnTo>
                  <a:lnTo>
                    <a:pt x="9465741" y="369984"/>
                  </a:lnTo>
                  <a:lnTo>
                    <a:pt x="9465741" y="0"/>
                  </a:lnTo>
                  <a:close/>
                </a:path>
              </a:pathLst>
            </a:custGeom>
            <a:solidFill>
              <a:srgbClr val="3333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/>
          <p:nvPr/>
        </p:nvSpPr>
        <p:spPr>
          <a:xfrm>
            <a:off x="2511855" y="230389"/>
            <a:ext cx="62928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5" dirty="0">
                <a:solidFill>
                  <a:srgbClr val="FFFFFF"/>
                </a:solidFill>
                <a:latin typeface="Bookman Uralic"/>
                <a:cs typeface="Bookman Uralic"/>
              </a:rPr>
              <a:t>Literature</a:t>
            </a:r>
            <a:endParaRPr sz="1000">
              <a:latin typeface="Bookman Uralic"/>
              <a:cs typeface="Bookman Uralic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4059721" y="230389"/>
            <a:ext cx="75628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AL in</a:t>
            </a:r>
            <a:r>
              <a:rPr sz="1000" i="1" spc="-75" dirty="0">
                <a:solidFill>
                  <a:srgbClr val="FFFFFF"/>
                </a:solidFill>
                <a:latin typeface="Bookman Uralic"/>
                <a:cs typeface="Bookman Uralic"/>
              </a:rPr>
              <a:t> </a:t>
            </a:r>
            <a:r>
              <a:rPr sz="1000" i="1" spc="15" dirty="0">
                <a:solidFill>
                  <a:srgbClr val="FFFFFF"/>
                </a:solidFill>
                <a:latin typeface="Bookman Uralic"/>
                <a:cs typeface="Bookman Uralic"/>
              </a:rPr>
              <a:t>RANK</a:t>
            </a:r>
            <a:endParaRPr sz="1000">
              <a:latin typeface="Bookman Uralic"/>
              <a:cs typeface="Bookman Uralic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5734298" y="230389"/>
            <a:ext cx="75374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AL in</a:t>
            </a:r>
            <a:r>
              <a:rPr sz="1000" i="1" spc="-75" dirty="0">
                <a:solidFill>
                  <a:srgbClr val="FFFFFF"/>
                </a:solidFill>
                <a:latin typeface="Bookman Uralic"/>
                <a:cs typeface="Bookman Uralic"/>
              </a:rPr>
              <a:t> </a:t>
            </a:r>
            <a:r>
              <a:rPr sz="1000" i="1" spc="15" dirty="0">
                <a:solidFill>
                  <a:srgbClr val="FFFFFF"/>
                </a:solidFill>
                <a:latin typeface="Bookman Uralic"/>
                <a:cs typeface="Bookman Uralic"/>
              </a:rPr>
              <a:t>HACT</a:t>
            </a:r>
            <a:endParaRPr sz="1000">
              <a:latin typeface="Bookman Uralic"/>
              <a:cs typeface="Bookman Uralic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7406291" y="230389"/>
            <a:ext cx="76898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AL in</a:t>
            </a:r>
            <a:r>
              <a:rPr sz="1000" i="1" spc="-70" dirty="0">
                <a:solidFill>
                  <a:srgbClr val="FFFFFF"/>
                </a:solidFill>
                <a:latin typeface="Bookman Uralic"/>
                <a:cs typeface="Bookman Uralic"/>
              </a:rPr>
              <a:t> </a:t>
            </a:r>
            <a:r>
              <a:rPr sz="1000" i="1" spc="15" dirty="0">
                <a:solidFill>
                  <a:srgbClr val="FFFFFF"/>
                </a:solidFill>
                <a:latin typeface="Bookman Uralic"/>
                <a:cs typeface="Bookman Uralic"/>
              </a:rPr>
              <a:t>HANK</a:t>
            </a:r>
            <a:endParaRPr sz="1000">
              <a:latin typeface="Bookman Uralic"/>
              <a:cs typeface="Bookman Uralic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9093859" y="230389"/>
            <a:ext cx="776605" cy="181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i="1" spc="10" dirty="0">
                <a:solidFill>
                  <a:srgbClr val="FFFFFF"/>
                </a:solidFill>
                <a:latin typeface="Bookman Uralic"/>
                <a:cs typeface="Bookman Uralic"/>
              </a:rPr>
              <a:t>Conclusions</a:t>
            </a:r>
            <a:endParaRPr sz="1000">
              <a:latin typeface="Bookman Uralic"/>
              <a:cs typeface="Bookman Uralic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613829" y="825832"/>
            <a:ext cx="9465945" cy="36703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21615">
              <a:lnSpc>
                <a:spcPct val="100000"/>
              </a:lnSpc>
              <a:spcBef>
                <a:spcPts val="90"/>
              </a:spcBef>
            </a:pPr>
            <a:r>
              <a:rPr sz="2250" i="1" spc="-10" dirty="0">
                <a:solidFill>
                  <a:srgbClr val="FFFFFF"/>
                </a:solidFill>
                <a:latin typeface="Bookman Uralic"/>
                <a:cs typeface="Bookman Uralic"/>
              </a:rPr>
              <a:t>HACT </a:t>
            </a:r>
            <a:r>
              <a:rPr sz="2250" i="1" spc="-5" dirty="0">
                <a:solidFill>
                  <a:srgbClr val="FFFFFF"/>
                </a:solidFill>
                <a:latin typeface="Bookman Uralic"/>
                <a:cs typeface="Bookman Uralic"/>
              </a:rPr>
              <a:t>Results: Saving Policy Functions </a:t>
            </a:r>
            <a:r>
              <a:rPr sz="2250" i="1" spc="-10" dirty="0">
                <a:solidFill>
                  <a:srgbClr val="FFFFFF"/>
                </a:solidFill>
                <a:latin typeface="Bookman Uralic"/>
                <a:cs typeface="Bookman Uralic"/>
              </a:rPr>
              <a:t>under</a:t>
            </a:r>
            <a:r>
              <a:rPr sz="2250" i="1" spc="150" dirty="0">
                <a:solidFill>
                  <a:srgbClr val="FFFFFF"/>
                </a:solidFill>
                <a:latin typeface="Bookman Uralic"/>
                <a:cs typeface="Bookman Uralic"/>
              </a:rPr>
              <a:t> </a:t>
            </a:r>
            <a:r>
              <a:rPr sz="2250" i="1" spc="-10" dirty="0">
                <a:solidFill>
                  <a:srgbClr val="FFFFFF"/>
                </a:solidFill>
                <a:latin typeface="Bookman Uralic"/>
                <a:cs typeface="Bookman Uralic"/>
              </a:rPr>
              <a:t>AL</a:t>
            </a:r>
            <a:endParaRPr sz="2250">
              <a:latin typeface="Bookman Uralic"/>
              <a:cs typeface="Bookman Uralic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613829" y="1224465"/>
            <a:ext cx="9465742" cy="64203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2635128" y="1661089"/>
            <a:ext cx="5439770" cy="4445645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 txBox="1"/>
          <p:nvPr/>
        </p:nvSpPr>
        <p:spPr>
          <a:xfrm>
            <a:off x="2599590" y="6405710"/>
            <a:ext cx="5494655" cy="27495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600" spc="20" dirty="0">
                <a:latin typeface="URW Gothic"/>
                <a:cs typeface="URW Gothic"/>
              </a:rPr>
              <a:t>RE (smoothed) and AL </a:t>
            </a:r>
            <a:r>
              <a:rPr sz="1600" spc="15" dirty="0">
                <a:latin typeface="URW Gothic"/>
                <a:cs typeface="URW Gothic"/>
              </a:rPr>
              <a:t>(kinked) </a:t>
            </a:r>
            <a:r>
              <a:rPr sz="1600" spc="20" dirty="0">
                <a:latin typeface="URW Gothic"/>
                <a:cs typeface="URW Gothic"/>
              </a:rPr>
              <a:t>Saving </a:t>
            </a:r>
            <a:r>
              <a:rPr sz="1600" spc="-5" dirty="0">
                <a:latin typeface="URW Gothic"/>
                <a:cs typeface="URW Gothic"/>
              </a:rPr>
              <a:t>Policy</a:t>
            </a:r>
            <a:r>
              <a:rPr sz="1600" spc="-80" dirty="0">
                <a:latin typeface="URW Gothic"/>
                <a:cs typeface="URW Gothic"/>
              </a:rPr>
              <a:t> </a:t>
            </a:r>
            <a:r>
              <a:rPr sz="1600" spc="15" dirty="0">
                <a:latin typeface="URW Gothic"/>
                <a:cs typeface="URW Gothic"/>
              </a:rPr>
              <a:t>Functions</a:t>
            </a:r>
            <a:endParaRPr sz="1600">
              <a:latin typeface="URW Gothic"/>
              <a:cs typeface="URW Gothic"/>
            </a:endParaRPr>
          </a:p>
        </p:txBody>
      </p:sp>
      <p:sp>
        <p:nvSpPr>
          <p:cNvPr id="32" name="object 3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50"/>
              </a:spcBef>
            </a:pPr>
            <a:fld id="{81D60167-4931-47E6-BA6A-407CBD079E47}" type="slidenum">
              <a:rPr spc="10" dirty="0"/>
              <a:t>9</a:t>
            </a:fld>
            <a:r>
              <a:rPr spc="-165" dirty="0"/>
              <a:t> </a:t>
            </a:r>
            <a:r>
              <a:rPr spc="10" dirty="0"/>
              <a:t>/</a:t>
            </a:r>
            <a:r>
              <a:rPr spc="-160" dirty="0"/>
              <a:t> </a:t>
            </a:r>
            <a:r>
              <a:rPr spc="10" dirty="0"/>
              <a:t>27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299</TotalTime>
  <Words>2341</Words>
  <Application>Microsoft Office PowerPoint</Application>
  <PresentationFormat>Custom</PresentationFormat>
  <Paragraphs>456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9" baseType="lpstr">
      <vt:lpstr>Arial</vt:lpstr>
      <vt:lpstr>Bookman Uralic</vt:lpstr>
      <vt:lpstr>Calibri</vt:lpstr>
      <vt:lpstr>DejaVu Sans</vt:lpstr>
      <vt:lpstr>DejaVu Sans Condensed</vt:lpstr>
      <vt:lpstr>Gothic Uralic</vt:lpstr>
      <vt:lpstr>LM Roman 9</vt:lpstr>
      <vt:lpstr>Rasa Light</vt:lpstr>
      <vt:lpstr>Trebuchet MS</vt:lpstr>
      <vt:lpstr>URW Gothic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Background Slides</vt:lpstr>
      <vt:lpstr>Explanatory Example</vt:lpstr>
      <vt:lpstr>PowerPoint Presentation</vt:lpstr>
      <vt:lpstr>PowerPoint Presentation</vt:lpstr>
      <vt:lpstr>Relevant MATLAB Scripts</vt:lpstr>
      <vt:lpstr>Bernanke et al. [1999] under AL</vt:lpstr>
      <vt:lpstr>Bernanke et al. [1999] under AL</vt:lpstr>
      <vt:lpstr>Smets and Wouters [2007] under AL</vt:lpstr>
      <vt:lpstr>Smets and Wouters [2007] under AL</vt:lpstr>
      <vt:lpstr>References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BRHANK_Slides_Bondesan_BoA</dc:title>
  <dc:creator>Matteo</dc:creator>
  <cp:lastModifiedBy>Ledia Koroshi</cp:lastModifiedBy>
  <cp:revision>3</cp:revision>
  <cp:lastPrinted>2022-12-05T09:16:22Z</cp:lastPrinted>
  <dcterms:created xsi:type="dcterms:W3CDTF">2022-12-02T12:13:37Z</dcterms:created>
  <dcterms:modified xsi:type="dcterms:W3CDTF">2022-12-05T14:15:07Z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2022-11-28T00:00:00Z</vt:filetime>
  </property>
  <property fmtid="{D5CDD505-2E9C-101B-9397-08002B2CF9AE}" pid="3" name="Creator">
    <vt:lpwstr>Preview</vt:lpwstr>
  </property>
  <property fmtid="{D5CDD505-2E9C-101B-9397-08002B2CF9AE}" pid="4" name="LastSaved">
    <vt:filetime>2022-12-02T00:00:00Z</vt:filetime>
  </property>
</Properties>
</file>